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13"/>
  </p:notesMasterIdLst>
  <p:sldIdLst>
    <p:sldId id="377" r:id="rId2"/>
    <p:sldId id="257" r:id="rId3"/>
    <p:sldId id="258" r:id="rId4"/>
    <p:sldId id="259" r:id="rId5"/>
    <p:sldId id="260" r:id="rId6"/>
    <p:sldId id="261" r:id="rId7"/>
    <p:sldId id="262" r:id="rId8"/>
    <p:sldId id="263" r:id="rId9"/>
    <p:sldId id="264" r:id="rId10"/>
    <p:sldId id="265" r:id="rId11"/>
    <p:sldId id="268" r:id="rId12"/>
    <p:sldId id="269" r:id="rId13"/>
    <p:sldId id="270" r:id="rId14"/>
    <p:sldId id="283" r:id="rId15"/>
    <p:sldId id="284" r:id="rId16"/>
    <p:sldId id="285" r:id="rId17"/>
    <p:sldId id="286" r:id="rId18"/>
    <p:sldId id="288" r:id="rId19"/>
    <p:sldId id="287" r:id="rId20"/>
    <p:sldId id="289" r:id="rId21"/>
    <p:sldId id="290" r:id="rId22"/>
    <p:sldId id="291" r:id="rId23"/>
    <p:sldId id="293" r:id="rId24"/>
    <p:sldId id="292" r:id="rId25"/>
    <p:sldId id="295" r:id="rId26"/>
    <p:sldId id="296" r:id="rId27"/>
    <p:sldId id="297" r:id="rId28"/>
    <p:sldId id="298" r:id="rId29"/>
    <p:sldId id="299" r:id="rId30"/>
    <p:sldId id="300" r:id="rId31"/>
    <p:sldId id="301" r:id="rId32"/>
    <p:sldId id="305" r:id="rId33"/>
    <p:sldId id="302" r:id="rId34"/>
    <p:sldId id="303" r:id="rId35"/>
    <p:sldId id="304" r:id="rId36"/>
    <p:sldId id="272" r:id="rId37"/>
    <p:sldId id="275" r:id="rId38"/>
    <p:sldId id="274" r:id="rId39"/>
    <p:sldId id="276" r:id="rId40"/>
    <p:sldId id="277" r:id="rId41"/>
    <p:sldId id="278" r:id="rId42"/>
    <p:sldId id="279" r:id="rId43"/>
    <p:sldId id="280" r:id="rId44"/>
    <p:sldId id="281" r:id="rId45"/>
    <p:sldId id="282" r:id="rId46"/>
    <p:sldId id="306" r:id="rId47"/>
    <p:sldId id="378" r:id="rId48"/>
    <p:sldId id="379" r:id="rId49"/>
    <p:sldId id="324" r:id="rId50"/>
    <p:sldId id="380" r:id="rId51"/>
    <p:sldId id="381" r:id="rId52"/>
    <p:sldId id="382" r:id="rId53"/>
    <p:sldId id="383" r:id="rId54"/>
    <p:sldId id="384" r:id="rId55"/>
    <p:sldId id="387" r:id="rId56"/>
    <p:sldId id="385" r:id="rId57"/>
    <p:sldId id="386" r:id="rId58"/>
    <p:sldId id="388" r:id="rId59"/>
    <p:sldId id="389" r:id="rId60"/>
    <p:sldId id="390" r:id="rId61"/>
    <p:sldId id="391" r:id="rId62"/>
    <p:sldId id="392" r:id="rId63"/>
    <p:sldId id="393" r:id="rId64"/>
    <p:sldId id="326" r:id="rId65"/>
    <p:sldId id="320" r:id="rId66"/>
    <p:sldId id="327" r:id="rId67"/>
    <p:sldId id="322" r:id="rId68"/>
    <p:sldId id="323" r:id="rId69"/>
    <p:sldId id="310" r:id="rId70"/>
    <p:sldId id="330" r:id="rId71"/>
    <p:sldId id="331" r:id="rId72"/>
    <p:sldId id="332" r:id="rId73"/>
    <p:sldId id="333" r:id="rId74"/>
    <p:sldId id="353" r:id="rId75"/>
    <p:sldId id="325"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7" r:id="rId89"/>
    <p:sldId id="348" r:id="rId90"/>
    <p:sldId id="351" r:id="rId91"/>
    <p:sldId id="256" r:id="rId92"/>
    <p:sldId id="309" r:id="rId93"/>
    <p:sldId id="358" r:id="rId94"/>
    <p:sldId id="359" r:id="rId95"/>
    <p:sldId id="360" r:id="rId96"/>
    <p:sldId id="361" r:id="rId97"/>
    <p:sldId id="362" r:id="rId98"/>
    <p:sldId id="363" r:id="rId99"/>
    <p:sldId id="364" r:id="rId100"/>
    <p:sldId id="365" r:id="rId101"/>
    <p:sldId id="368" r:id="rId102"/>
    <p:sldId id="366" r:id="rId103"/>
    <p:sldId id="367" r:id="rId104"/>
    <p:sldId id="369" r:id="rId105"/>
    <p:sldId id="370" r:id="rId106"/>
    <p:sldId id="371" r:id="rId107"/>
    <p:sldId id="372" r:id="rId108"/>
    <p:sldId id="373" r:id="rId109"/>
    <p:sldId id="374" r:id="rId110"/>
    <p:sldId id="376" r:id="rId111"/>
    <p:sldId id="318" r:id="rId112"/>
  </p:sldIdLst>
  <p:sldSz cx="9144000" cy="6858000" type="screen4x3"/>
  <p:notesSz cx="6858000" cy="9144000"/>
  <p:embeddedFontLst>
    <p:embeddedFont>
      <p:font typeface="Oswald" panose="020B0604020202020204" charset="0"/>
      <p:regular r:id="rId114"/>
      <p:bold r:id="rId115"/>
    </p:embeddedFont>
    <p:embeddedFont>
      <p:font typeface="Roboto Condensed" panose="020B0604020202020204" charset="0"/>
      <p:regular r:id="rId116"/>
      <p:bold r:id="rId117"/>
      <p:italic r:id="rId118"/>
      <p:boldItalic r:id="rId119"/>
    </p:embeddedFont>
    <p:embeddedFont>
      <p:font typeface="VNI-Trung Kien" panose="020B0604020202020204"/>
      <p:regular r:id="rId1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589902-AF25-44C2-B8F8-64348F3A323F}">
  <a:tblStyle styleId="{54589902-AF25-44C2-B8F8-64348F3A323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p:cViewPr varScale="1">
        <p:scale>
          <a:sx n="72" d="100"/>
          <a:sy n="72" d="100"/>
        </p:scale>
        <p:origin x="1350"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4.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font" Target="fonts/font5.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fntdata"/><Relationship Id="rId119" Type="http://schemas.openxmlformats.org/officeDocument/2006/relationships/font" Target="fonts/font6.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38016222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871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310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8841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9395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545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27084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77315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31208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26941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70791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766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01797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8199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5225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5071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7450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6045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84771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47094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1281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4466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80457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97502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4065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647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1748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642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2296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11162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766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2908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46815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3996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7675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76571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79708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441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634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3567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8067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5361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37519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31170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6270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267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4BB5D9"/>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5609666" y="2914476"/>
            <a:ext cx="3534604" cy="4577051"/>
            <a:chOff x="6172200" y="2656118"/>
            <a:chExt cx="2971754" cy="2886151"/>
          </a:xfrm>
        </p:grpSpPr>
        <p:sp>
          <p:nvSpPr>
            <p:cNvPr id="11" name="Google Shape;11;p2"/>
            <p:cNvSpPr/>
            <p:nvPr/>
          </p:nvSpPr>
          <p:spPr>
            <a:xfrm rot="9208626" flipH="1">
              <a:off x="6704904" y="4110434"/>
              <a:ext cx="484232" cy="120400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9208633" flipH="1">
              <a:off x="7804300" y="3279013"/>
              <a:ext cx="877624" cy="2182136"/>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9208678" flipH="1">
              <a:off x="6287617" y="4657701"/>
              <a:ext cx="229660" cy="571018"/>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16" name="Google Shape;16;p2"/>
          <p:cNvGrpSpPr/>
          <p:nvPr/>
        </p:nvGrpSpPr>
        <p:grpSpPr>
          <a:xfrm>
            <a:off x="-22" y="-432724"/>
            <a:ext cx="3068579" cy="2547835"/>
            <a:chOff x="-32" y="-215963"/>
            <a:chExt cx="2163561" cy="1347300"/>
          </a:xfrm>
        </p:grpSpPr>
        <p:sp>
          <p:nvSpPr>
            <p:cNvPr id="17" name="Google Shape;17;p2"/>
            <p:cNvSpPr/>
            <p:nvPr/>
          </p:nvSpPr>
          <p:spPr>
            <a:xfrm rot="-1591408" flipH="1">
              <a:off x="1362169" y="-63166"/>
              <a:ext cx="205103" cy="509980"/>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91339" flipH="1">
              <a:off x="892401" y="-169347"/>
              <a:ext cx="504374" cy="1254067"/>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91322" flipH="1">
              <a:off x="1818452" y="-76292"/>
              <a:ext cx="229660" cy="571018"/>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22" name="Google Shape;22;p2"/>
          <p:cNvSpPr txBox="1">
            <a:spLocks noGrp="1"/>
          </p:cNvSpPr>
          <p:nvPr>
            <p:ph type="ctrTitle"/>
          </p:nvPr>
        </p:nvSpPr>
        <p:spPr>
          <a:xfrm>
            <a:off x="685800" y="3671767"/>
            <a:ext cx="5671500" cy="15464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5000"/>
              <a:buNone/>
              <a:defRPr sz="5000">
                <a:solidFill>
                  <a:srgbClr val="FFFFFF"/>
                </a:solidFill>
              </a:defRPr>
            </a:lvl1pPr>
            <a:lvl2pPr lvl="1">
              <a:spcBef>
                <a:spcPts val="0"/>
              </a:spcBef>
              <a:spcAft>
                <a:spcPts val="0"/>
              </a:spcAft>
              <a:buClr>
                <a:srgbClr val="FFFFFF"/>
              </a:buClr>
              <a:buSzPts val="5000"/>
              <a:buNone/>
              <a:defRPr sz="5000">
                <a:solidFill>
                  <a:srgbClr val="FFFFFF"/>
                </a:solidFill>
              </a:defRPr>
            </a:lvl2pPr>
            <a:lvl3pPr lvl="2">
              <a:spcBef>
                <a:spcPts val="0"/>
              </a:spcBef>
              <a:spcAft>
                <a:spcPts val="0"/>
              </a:spcAft>
              <a:buClr>
                <a:srgbClr val="FFFFFF"/>
              </a:buClr>
              <a:buSzPts val="5000"/>
              <a:buNone/>
              <a:defRPr sz="5000">
                <a:solidFill>
                  <a:srgbClr val="FFFFFF"/>
                </a:solidFill>
              </a:defRPr>
            </a:lvl3pPr>
            <a:lvl4pPr lvl="3">
              <a:spcBef>
                <a:spcPts val="0"/>
              </a:spcBef>
              <a:spcAft>
                <a:spcPts val="0"/>
              </a:spcAft>
              <a:buClr>
                <a:srgbClr val="FFFFFF"/>
              </a:buClr>
              <a:buSzPts val="5000"/>
              <a:buNone/>
              <a:defRPr sz="5000">
                <a:solidFill>
                  <a:srgbClr val="FFFFFF"/>
                </a:solidFill>
              </a:defRPr>
            </a:lvl4pPr>
            <a:lvl5pPr lvl="4">
              <a:spcBef>
                <a:spcPts val="0"/>
              </a:spcBef>
              <a:spcAft>
                <a:spcPts val="0"/>
              </a:spcAft>
              <a:buClr>
                <a:srgbClr val="FFFFFF"/>
              </a:buClr>
              <a:buSzPts val="5000"/>
              <a:buNone/>
              <a:defRPr sz="5000">
                <a:solidFill>
                  <a:srgbClr val="FFFFFF"/>
                </a:solidFill>
              </a:defRPr>
            </a:lvl5pPr>
            <a:lvl6pPr lvl="5">
              <a:spcBef>
                <a:spcPts val="0"/>
              </a:spcBef>
              <a:spcAft>
                <a:spcPts val="0"/>
              </a:spcAft>
              <a:buClr>
                <a:srgbClr val="FFFFFF"/>
              </a:buClr>
              <a:buSzPts val="5000"/>
              <a:buNone/>
              <a:defRPr sz="5000">
                <a:solidFill>
                  <a:srgbClr val="FFFFFF"/>
                </a:solidFill>
              </a:defRPr>
            </a:lvl6pPr>
            <a:lvl7pPr lvl="6">
              <a:spcBef>
                <a:spcPts val="0"/>
              </a:spcBef>
              <a:spcAft>
                <a:spcPts val="0"/>
              </a:spcAft>
              <a:buClr>
                <a:srgbClr val="FFFFFF"/>
              </a:buClr>
              <a:buSzPts val="5000"/>
              <a:buNone/>
              <a:defRPr sz="5000">
                <a:solidFill>
                  <a:srgbClr val="FFFFFF"/>
                </a:solidFill>
              </a:defRPr>
            </a:lvl7pPr>
            <a:lvl8pPr lvl="7">
              <a:spcBef>
                <a:spcPts val="0"/>
              </a:spcBef>
              <a:spcAft>
                <a:spcPts val="0"/>
              </a:spcAft>
              <a:buClr>
                <a:srgbClr val="FFFFFF"/>
              </a:buClr>
              <a:buSzPts val="5000"/>
              <a:buNone/>
              <a:defRPr sz="5000">
                <a:solidFill>
                  <a:srgbClr val="FFFFFF"/>
                </a:solidFill>
              </a:defRPr>
            </a:lvl8pPr>
            <a:lvl9pPr lvl="8">
              <a:spcBef>
                <a:spcPts val="0"/>
              </a:spcBef>
              <a:spcAft>
                <a:spcPts val="0"/>
              </a:spcAft>
              <a:buClr>
                <a:srgbClr val="FFFFFF"/>
              </a:buClr>
              <a:buSzPts val="5000"/>
              <a:buNone/>
              <a:defRPr sz="5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0"/>
        <p:cNvGrpSpPr/>
        <p:nvPr/>
      </p:nvGrpSpPr>
      <p:grpSpPr>
        <a:xfrm>
          <a:off x="0" y="0"/>
          <a:ext cx="0" cy="0"/>
          <a:chOff x="0" y="0"/>
          <a:chExt cx="0" cy="0"/>
        </a:xfrm>
      </p:grpSpPr>
      <p:grpSp>
        <p:nvGrpSpPr>
          <p:cNvPr id="71" name="Google Shape;71;p6"/>
          <p:cNvGrpSpPr/>
          <p:nvPr/>
        </p:nvGrpSpPr>
        <p:grpSpPr>
          <a:xfrm>
            <a:off x="6172200" y="3541492"/>
            <a:ext cx="2971754" cy="3848201"/>
            <a:chOff x="6172200" y="2656118"/>
            <a:chExt cx="2971754" cy="2886151"/>
          </a:xfrm>
        </p:grpSpPr>
        <p:sp>
          <p:nvSpPr>
            <p:cNvPr id="72" name="Google Shape;72;p6"/>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77" name="Google Shape;77;p6"/>
          <p:cNvGrpSpPr/>
          <p:nvPr/>
        </p:nvGrpSpPr>
        <p:grpSpPr>
          <a:xfrm>
            <a:off x="-32" y="-304036"/>
            <a:ext cx="2163561" cy="1796400"/>
            <a:chOff x="-32" y="-215963"/>
            <a:chExt cx="2163561" cy="1347300"/>
          </a:xfrm>
        </p:grpSpPr>
        <p:sp>
          <p:nvSpPr>
            <p:cNvPr id="78" name="Google Shape;78;p6"/>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83" name="Google Shape;83;p6"/>
          <p:cNvSpPr txBox="1">
            <a:spLocks noGrp="1"/>
          </p:cNvSpPr>
          <p:nvPr>
            <p:ph type="title"/>
          </p:nvPr>
        </p:nvSpPr>
        <p:spPr>
          <a:xfrm>
            <a:off x="1031425" y="1532967"/>
            <a:ext cx="5760300" cy="9076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4" name="Google Shape;84;p6"/>
          <p:cNvSpPr txBox="1">
            <a:spLocks noGrp="1"/>
          </p:cNvSpPr>
          <p:nvPr>
            <p:ph type="body" idx="1"/>
          </p:nvPr>
        </p:nvSpPr>
        <p:spPr>
          <a:xfrm>
            <a:off x="1031425" y="2481167"/>
            <a:ext cx="2796000" cy="40864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85" name="Google Shape;85;p6"/>
          <p:cNvSpPr txBox="1">
            <a:spLocks noGrp="1"/>
          </p:cNvSpPr>
          <p:nvPr>
            <p:ph type="body" idx="2"/>
          </p:nvPr>
        </p:nvSpPr>
        <p:spPr>
          <a:xfrm>
            <a:off x="3995772" y="2481167"/>
            <a:ext cx="2796000" cy="40864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86" name="Google Shape;86;p6"/>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1425" y="1532967"/>
            <a:ext cx="5760300" cy="907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1pPr>
            <a:lvl2pPr lvl="1">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2pPr>
            <a:lvl3pPr lvl="2">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3pPr>
            <a:lvl4pPr lvl="3">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4pPr>
            <a:lvl5pPr lvl="4">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5pPr>
            <a:lvl6pPr lvl="5">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6pPr>
            <a:lvl7pPr lvl="6">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7pPr>
            <a:lvl8pPr lvl="7">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8pPr>
            <a:lvl9pPr lvl="8">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1031425" y="2369500"/>
            <a:ext cx="5760300" cy="33616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rgbClr val="4BB5D9"/>
              </a:buClr>
              <a:buSzPts val="2000"/>
              <a:buFont typeface="Roboto Condensed"/>
              <a:buChar char="»"/>
              <a:defRPr sz="2000">
                <a:solidFill>
                  <a:srgbClr val="607896"/>
                </a:solidFill>
                <a:latin typeface="Roboto Condensed"/>
                <a:ea typeface="Roboto Condensed"/>
                <a:cs typeface="Roboto Condensed"/>
                <a:sym typeface="Roboto Condensed"/>
              </a:defRPr>
            </a:lvl1pPr>
            <a:lvl2pPr marL="914400" lvl="1" indent="-355600">
              <a:spcBef>
                <a:spcPts val="0"/>
              </a:spcBef>
              <a:spcAft>
                <a:spcPts val="0"/>
              </a:spcAft>
              <a:buClr>
                <a:srgbClr val="4BB5D9"/>
              </a:buClr>
              <a:buSzPts val="2000"/>
              <a:buFont typeface="Roboto Condensed"/>
              <a:buChar char="⋄"/>
              <a:defRPr sz="2000">
                <a:solidFill>
                  <a:srgbClr val="607896"/>
                </a:solidFill>
                <a:latin typeface="Roboto Condensed"/>
                <a:ea typeface="Roboto Condensed"/>
                <a:cs typeface="Roboto Condensed"/>
                <a:sym typeface="Roboto Condensed"/>
              </a:defRPr>
            </a:lvl2pPr>
            <a:lvl3pPr marL="1371600" lvl="2"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3pPr>
            <a:lvl4pPr marL="1828800" lvl="3"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4pPr>
            <a:lvl5pPr marL="2286000" lvl="4"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5pPr>
            <a:lvl6pPr marL="2743200" lvl="5"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6pPr>
            <a:lvl7pPr marL="3200400" lvl="6"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7pPr>
            <a:lvl8pPr marL="3657600" lvl="7"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8pPr>
            <a:lvl9pPr marL="4114800" lvl="8"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9pPr>
          </a:lstStyle>
          <a:p>
            <a:endParaRPr/>
          </a:p>
        </p:txBody>
      </p:sp>
      <p:sp>
        <p:nvSpPr>
          <p:cNvPr id="8" name="Google Shape;8;p1"/>
          <p:cNvSpPr txBox="1">
            <a:spLocks noGrp="1"/>
          </p:cNvSpPr>
          <p:nvPr>
            <p:ph type="sldNum" idx="12"/>
          </p:nvPr>
        </p:nvSpPr>
        <p:spPr>
          <a:xfrm>
            <a:off x="8556784" y="1"/>
            <a:ext cx="548700" cy="524800"/>
          </a:xfrm>
          <a:prstGeom prst="rect">
            <a:avLst/>
          </a:prstGeom>
          <a:noFill/>
          <a:ln>
            <a:noFill/>
          </a:ln>
        </p:spPr>
        <p:txBody>
          <a:bodyPr spcFirstLastPara="1" wrap="square" lIns="91425" tIns="91425" rIns="91425" bIns="91425" anchor="t" anchorCtr="0">
            <a:noAutofit/>
          </a:bodyPr>
          <a:lstStyle>
            <a:lvl1pPr lvl="0" algn="r">
              <a:buNone/>
              <a:defRPr sz="1300">
                <a:solidFill>
                  <a:srgbClr val="4BB5D9"/>
                </a:solidFill>
                <a:latin typeface="Roboto Condensed"/>
                <a:ea typeface="Roboto Condensed"/>
                <a:cs typeface="Roboto Condensed"/>
                <a:sym typeface="Roboto Condensed"/>
              </a:defRPr>
            </a:lvl1pPr>
            <a:lvl2pPr lvl="1" algn="r">
              <a:buNone/>
              <a:defRPr sz="1300">
                <a:solidFill>
                  <a:srgbClr val="4BB5D9"/>
                </a:solidFill>
                <a:latin typeface="Roboto Condensed"/>
                <a:ea typeface="Roboto Condensed"/>
                <a:cs typeface="Roboto Condensed"/>
                <a:sym typeface="Roboto Condensed"/>
              </a:defRPr>
            </a:lvl2pPr>
            <a:lvl3pPr lvl="2" algn="r">
              <a:buNone/>
              <a:defRPr sz="1300">
                <a:solidFill>
                  <a:srgbClr val="4BB5D9"/>
                </a:solidFill>
                <a:latin typeface="Roboto Condensed"/>
                <a:ea typeface="Roboto Condensed"/>
                <a:cs typeface="Roboto Condensed"/>
                <a:sym typeface="Roboto Condensed"/>
              </a:defRPr>
            </a:lvl3pPr>
            <a:lvl4pPr lvl="3" algn="r">
              <a:buNone/>
              <a:defRPr sz="1300">
                <a:solidFill>
                  <a:srgbClr val="4BB5D9"/>
                </a:solidFill>
                <a:latin typeface="Roboto Condensed"/>
                <a:ea typeface="Roboto Condensed"/>
                <a:cs typeface="Roboto Condensed"/>
                <a:sym typeface="Roboto Condensed"/>
              </a:defRPr>
            </a:lvl4pPr>
            <a:lvl5pPr lvl="4" algn="r">
              <a:buNone/>
              <a:defRPr sz="1300">
                <a:solidFill>
                  <a:srgbClr val="4BB5D9"/>
                </a:solidFill>
                <a:latin typeface="Roboto Condensed"/>
                <a:ea typeface="Roboto Condensed"/>
                <a:cs typeface="Roboto Condensed"/>
                <a:sym typeface="Roboto Condensed"/>
              </a:defRPr>
            </a:lvl5pPr>
            <a:lvl6pPr lvl="5" algn="r">
              <a:buNone/>
              <a:defRPr sz="1300">
                <a:solidFill>
                  <a:srgbClr val="4BB5D9"/>
                </a:solidFill>
                <a:latin typeface="Roboto Condensed"/>
                <a:ea typeface="Roboto Condensed"/>
                <a:cs typeface="Roboto Condensed"/>
                <a:sym typeface="Roboto Condensed"/>
              </a:defRPr>
            </a:lvl6pPr>
            <a:lvl7pPr lvl="6" algn="r">
              <a:buNone/>
              <a:defRPr sz="1300">
                <a:solidFill>
                  <a:srgbClr val="4BB5D9"/>
                </a:solidFill>
                <a:latin typeface="Roboto Condensed"/>
                <a:ea typeface="Roboto Condensed"/>
                <a:cs typeface="Roboto Condensed"/>
                <a:sym typeface="Roboto Condensed"/>
              </a:defRPr>
            </a:lvl7pPr>
            <a:lvl8pPr lvl="7" algn="r">
              <a:buNone/>
              <a:defRPr sz="1300">
                <a:solidFill>
                  <a:srgbClr val="4BB5D9"/>
                </a:solidFill>
                <a:latin typeface="Roboto Condensed"/>
                <a:ea typeface="Roboto Condensed"/>
                <a:cs typeface="Roboto Condensed"/>
                <a:sym typeface="Roboto Condensed"/>
              </a:defRPr>
            </a:lvl8pPr>
            <a:lvl9pPr lvl="8" algn="r">
              <a:buNone/>
              <a:defRPr sz="1300">
                <a:solidFill>
                  <a:srgbClr val="4BB5D9"/>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bigdata-madesimple.com/what-is-apache-flafka-how-to-use-it-with-flume-for-data-ingestion-tutorial/"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hyperlink" Target="https://spark.apache.org/docs/latest/streaming-programming-guide.html" TargetMode="External"/><Relationship Id="rId4" Type="http://schemas.openxmlformats.org/officeDocument/2006/relationships/hyperlink" Target="https://stackoverflow.com/questions/16929832/difference-between-hbase-and-hadoop-hdfs"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a:spLocks noGrp="1"/>
          </p:cNvSpPr>
          <p:nvPr>
            <p:ph type="ctrTitle"/>
          </p:nvPr>
        </p:nvSpPr>
        <p:spPr>
          <a:xfrm>
            <a:off x="228600" y="2514600"/>
            <a:ext cx="8763000" cy="1317800"/>
          </a:xfrm>
          <a:prstGeom prst="rect">
            <a:avLst/>
          </a:prstGeom>
        </p:spPr>
        <p:txBody>
          <a:bodyPr spcFirstLastPara="1" wrap="square" lIns="91425" tIns="91425" rIns="91425" bIns="91425" anchor="b" anchorCtr="0">
            <a:noAutofit/>
          </a:bodyPr>
          <a:lstStyle/>
          <a:p>
            <a:pPr lvl="0"/>
            <a:r>
              <a:rPr lang="en-US" sz="4000" dirty="0">
                <a:effectLst>
                  <a:outerShdw blurRad="38100" dist="38100" dir="2700000" algn="tl">
                    <a:srgbClr val="000000">
                      <a:alpha val="43137"/>
                    </a:srgbClr>
                  </a:outerShdw>
                </a:effectLst>
              </a:rPr>
              <a:t>Marketing </a:t>
            </a:r>
            <a:r>
              <a:rPr lang="en-US" sz="4000" dirty="0" err="1">
                <a:effectLst>
                  <a:outerShdw blurRad="38100" dist="38100" dir="2700000" algn="tl">
                    <a:srgbClr val="000000">
                      <a:alpha val="43137"/>
                    </a:srgbClr>
                  </a:outerShdw>
                </a:effectLst>
              </a:rPr>
              <a:t>Và</a:t>
            </a:r>
            <a:r>
              <a:rPr lang="en-US" sz="4000" dirty="0">
                <a:effectLst>
                  <a:outerShdw blurRad="38100" dist="38100" dir="2700000" algn="tl">
                    <a:srgbClr val="000000">
                      <a:alpha val="43137"/>
                    </a:srgbClr>
                  </a:outerShdw>
                </a:effectLst>
              </a:rPr>
              <a:t> Advertising </a:t>
            </a:r>
            <a:r>
              <a:rPr lang="en-US" sz="4000" dirty="0" err="1">
                <a:effectLst>
                  <a:outerShdw blurRad="38100" dist="38100" dir="2700000" algn="tl">
                    <a:srgbClr val="000000">
                      <a:alpha val="43137"/>
                    </a:srgbClr>
                  </a:outerShdw>
                </a:effectLst>
              </a:rPr>
              <a:t>Trong</a:t>
            </a:r>
            <a:r>
              <a:rPr lang="en-US" sz="4000" dirty="0">
                <a:effectLst>
                  <a:outerShdw blurRad="38100" dist="38100" dir="2700000" algn="tl">
                    <a:srgbClr val="000000">
                      <a:alpha val="43137"/>
                    </a:srgbClr>
                  </a:outerShdw>
                </a:effectLst>
              </a:rPr>
              <a:t> E-Commerce</a:t>
            </a:r>
            <a:endParaRPr sz="4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61187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Lợi</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Ích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Của</a:t>
            </a:r>
            <a:r>
              <a:rPr lang="en-US" dirty="0">
                <a:solidFill>
                  <a:schemeClr val="accent1">
                    <a:lumMod val="50000"/>
                  </a:schemeClr>
                </a:solidFill>
                <a:effectLst>
                  <a:outerShdw blurRad="38100" dist="38100" dir="2700000" algn="tl">
                    <a:srgbClr val="000000">
                      <a:alpha val="43137"/>
                    </a:srgbClr>
                  </a:outerShdw>
                </a:effectLst>
                <a:latin typeface="+mn-lt"/>
              </a:rPr>
              <a:t> Big Data</a:t>
            </a:r>
          </a:p>
        </p:txBody>
      </p:sp>
      <p:sp>
        <p:nvSpPr>
          <p:cNvPr id="175" name="Google Shape;175;p13"/>
          <p:cNvSpPr txBox="1">
            <a:spLocks noGrp="1"/>
          </p:cNvSpPr>
          <p:nvPr>
            <p:ph type="body" idx="1"/>
          </p:nvPr>
        </p:nvSpPr>
        <p:spPr>
          <a:xfrm>
            <a:off x="228600" y="1524000"/>
            <a:ext cx="8458200" cy="3810000"/>
          </a:xfrm>
          <a:prstGeom prst="rect">
            <a:avLst/>
          </a:prstGeom>
        </p:spPr>
        <p:txBody>
          <a:bodyPr spcFirstLastPara="1" wrap="square" lIns="91425" tIns="91425" rIns="91425" bIns="91425" anchor="t" anchorCtr="0">
            <a:noAutofit/>
          </a:bodyPr>
          <a:lstStyle/>
          <a:p>
            <a:pPr marL="285750" indent="-285750"/>
            <a:r>
              <a:rPr lang="en-US" sz="2000" dirty="0" err="1">
                <a:solidFill>
                  <a:schemeClr val="tx1"/>
                </a:solidFill>
                <a:latin typeface="Times New Roman" panose="02020603050405020304" pitchFamily="18" charset="0"/>
                <a:cs typeface="Times New Roman" panose="02020603050405020304" pitchFamily="18" charset="0"/>
              </a:rPr>
              <a:t>Đối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với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doanh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nghiệp</a:t>
            </a:r>
            <a:r>
              <a:rPr lang="en-US" sz="2000" dirty="0">
                <a:solidFill>
                  <a:schemeClr val="tx1"/>
                </a:solidFill>
                <a:latin typeface="Times New Roman" panose="02020603050405020304" pitchFamily="18" charset="0"/>
                <a:cs typeface="Times New Roman" panose="02020603050405020304" pitchFamily="18" charset="0"/>
              </a:rPr>
              <a:t> TMĐT, </a:t>
            </a:r>
            <a:r>
              <a:rPr lang="en-US" sz="2000" dirty="0" err="1">
                <a:solidFill>
                  <a:schemeClr val="tx1"/>
                </a:solidFill>
                <a:latin typeface="Times New Roman" panose="02020603050405020304" pitchFamily="18" charset="0"/>
                <a:cs typeface="Times New Roman" panose="02020603050405020304" pitchFamily="18" charset="0"/>
              </a:rPr>
              <a:t>thu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thập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nghiên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cứu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thông</a:t>
            </a:r>
            <a:r>
              <a:rPr lang="en-US" sz="2000" dirty="0">
                <a:solidFill>
                  <a:schemeClr val="tx1"/>
                </a:solidFill>
                <a:latin typeface="Times New Roman" panose="02020603050405020304" pitchFamily="18" charset="0"/>
                <a:cs typeface="Times New Roman" panose="02020603050405020304" pitchFamily="18" charset="0"/>
              </a:rPr>
              <a:t> tin </a:t>
            </a:r>
            <a:r>
              <a:rPr lang="en-US" sz="2000" dirty="0" err="1">
                <a:solidFill>
                  <a:schemeClr val="tx1"/>
                </a:solidFill>
                <a:latin typeface="Times New Roman" panose="02020603050405020304" pitchFamily="18" charset="0"/>
                <a:cs typeface="Times New Roman" panose="02020603050405020304" pitchFamily="18" charset="0"/>
              </a:rPr>
              <a:t>về</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sở</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thích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thói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quen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khách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hàng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sẽ</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giúp</a:t>
            </a:r>
            <a:r>
              <a:rPr lang="en-US" sz="2000" dirty="0">
                <a:solidFill>
                  <a:schemeClr val="tx1"/>
                </a:solidFill>
                <a:latin typeface="Times New Roman" panose="02020603050405020304" pitchFamily="18" charset="0"/>
                <a:cs typeface="Times New Roman" panose="02020603050405020304" pitchFamily="18" charset="0"/>
              </a:rPr>
              <a:t>:</a:t>
            </a:r>
          </a:p>
          <a:p>
            <a:pPr marL="0" indent="0">
              <a:buNone/>
            </a:pPr>
            <a:r>
              <a:rPr lang="en-US" sz="2000" dirty="0">
                <a:solidFill>
                  <a:schemeClr val="tx1"/>
                </a:solidFill>
                <a:latin typeface="Times New Roman" panose="02020603050405020304" pitchFamily="18" charset="0"/>
                <a:cs typeface="Times New Roman" panose="02020603050405020304" pitchFamily="18" charset="0"/>
              </a:rPr>
              <a:t> </a:t>
            </a:r>
          </a:p>
          <a:p>
            <a:pPr marL="800100" lvl="1">
              <a:buFont typeface="+mj-lt"/>
              <a:buAutoNum type="arabicPeriod"/>
            </a:pPr>
            <a:r>
              <a:rPr lang="en-US" sz="2000" dirty="0" err="1">
                <a:solidFill>
                  <a:schemeClr val="tx1"/>
                </a:solidFill>
                <a:latin typeface="Times New Roman" panose="02020603050405020304" pitchFamily="18" charset="0"/>
                <a:cs typeface="Times New Roman" panose="02020603050405020304" pitchFamily="18" charset="0"/>
              </a:rPr>
              <a:t>Bán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được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nhiều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hàng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hơn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nhờ</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việc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đưa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ra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chiến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lược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kinh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doanh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quả</a:t>
            </a:r>
            <a:r>
              <a:rPr lang="en-US" sz="2000" dirty="0">
                <a:solidFill>
                  <a:schemeClr val="tx1"/>
                </a:solidFill>
                <a:latin typeface="Times New Roman" panose="02020603050405020304" pitchFamily="18" charset="0"/>
                <a:cs typeface="Times New Roman" panose="02020603050405020304" pitchFamily="18" charset="0"/>
              </a:rPr>
              <a:t>.</a:t>
            </a:r>
          </a:p>
          <a:p>
            <a:pPr marL="800100" lvl="1">
              <a:buFont typeface="+mj-lt"/>
              <a:buAutoNum type="arabicPeriod"/>
            </a:pPr>
            <a:endParaRPr lang="en-US" sz="2000" dirty="0">
              <a:solidFill>
                <a:schemeClr val="tx1"/>
              </a:solidFill>
              <a:latin typeface="Times New Roman" panose="02020603050405020304" pitchFamily="18" charset="0"/>
              <a:cs typeface="Times New Roman" panose="02020603050405020304" pitchFamily="18" charset="0"/>
            </a:endParaRPr>
          </a:p>
          <a:p>
            <a:pPr marL="800100" lvl="1">
              <a:buFont typeface="+mj-lt"/>
              <a:buAutoNum type="arabicPeriod"/>
            </a:pPr>
            <a:r>
              <a:rPr lang="en-US" sz="2000" dirty="0" err="1">
                <a:solidFill>
                  <a:schemeClr val="tx1"/>
                </a:solidFill>
                <a:latin typeface="Times New Roman" panose="02020603050405020304" pitchFamily="18" charset="0"/>
                <a:cs typeface="Times New Roman" panose="02020603050405020304" pitchFamily="18" charset="0"/>
              </a:rPr>
              <a:t>Tăng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trải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nghiệm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mua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sắm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người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dùng</a:t>
            </a:r>
            <a:r>
              <a:rPr lang="en-US" sz="2000" dirty="0">
                <a:solidFill>
                  <a:schemeClr val="tx1"/>
                </a:solidFill>
                <a:latin typeface="Times New Roman" panose="02020603050405020304" pitchFamily="18" charset="0"/>
                <a:cs typeface="Times New Roman" panose="02020603050405020304" pitchFamily="18" charset="0"/>
              </a:rPr>
              <a:t>.</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33890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4" end="4"/>
                                            </p:txEl>
                                          </p:spTgt>
                                        </p:tgtEl>
                                        <p:attrNameLst>
                                          <p:attrName>style.visibility</p:attrName>
                                        </p:attrNameLst>
                                      </p:cBhvr>
                                      <p:to>
                                        <p:strVal val="visible"/>
                                      </p:to>
                                    </p:set>
                                    <p:animEffect transition="in" filter="fade">
                                      <p:cBhvr>
                                        <p:cTn id="28" dur="1000"/>
                                        <p:tgtEl>
                                          <p:spTgt spid="175">
                                            <p:txEl>
                                              <p:pRg st="4" end="4"/>
                                            </p:txEl>
                                          </p:spTgt>
                                        </p:tgtEl>
                                      </p:cBhvr>
                                    </p:animEffect>
                                    <p:anim calcmode="lin" valueType="num">
                                      <p:cBhvr>
                                        <p:cTn id="29" dur="1000" fill="hold"/>
                                        <p:tgtEl>
                                          <p:spTgt spid="17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Recommendation System</a:t>
            </a:r>
            <a:endParaRPr dirty="0">
              <a:solidFill>
                <a:schemeClr val="accent1">
                  <a:lumMod val="50000"/>
                </a:schemeClr>
              </a:solidFill>
              <a:effectLst>
                <a:outerShdw blurRad="38100" dist="38100" dir="2700000" algn="tl">
                  <a:srgbClr val="000000">
                    <a:alpha val="43137"/>
                  </a:srgbClr>
                </a:outerShdw>
              </a:effectLs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100</a:t>
            </a:fld>
            <a:endParaRPr/>
          </a:p>
        </p:txBody>
      </p:sp>
      <p:sp>
        <p:nvSpPr>
          <p:cNvPr id="5" name="Google Shape;175;p13">
            <a:extLst>
              <a:ext uri="{FF2B5EF4-FFF2-40B4-BE49-F238E27FC236}">
                <a16:creationId xmlns:a16="http://schemas.microsoft.com/office/drawing/2014/main" id="{38881802-B844-483A-A807-7B058FD537B0}"/>
              </a:ext>
            </a:extLst>
          </p:cNvPr>
          <p:cNvSpPr txBox="1">
            <a:spLocks noGrp="1"/>
          </p:cNvSpPr>
          <p:nvPr>
            <p:ph type="body" idx="1"/>
          </p:nvPr>
        </p:nvSpPr>
        <p:spPr>
          <a:xfrm>
            <a:off x="76200" y="1524000"/>
            <a:ext cx="8876731" cy="5029200"/>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v"/>
            </a:pPr>
            <a:r>
              <a:rPr lang="en-US" sz="2400" b="1" dirty="0" err="1">
                <a:solidFill>
                  <a:schemeClr val="tx1"/>
                </a:solidFill>
                <a:latin typeface="+mj-lt"/>
              </a:rPr>
              <a:t>Lọc</a:t>
            </a:r>
            <a:r>
              <a:rPr lang="en-US" sz="2400" b="1" dirty="0">
                <a:solidFill>
                  <a:schemeClr val="tx1"/>
                </a:solidFill>
                <a:latin typeface="+mj-lt"/>
              </a:rPr>
              <a:t> </a:t>
            </a:r>
            <a:r>
              <a:rPr lang="en-US" sz="2400" b="1" dirty="0" err="1">
                <a:solidFill>
                  <a:schemeClr val="tx1"/>
                </a:solidFill>
                <a:latin typeface="+mj-lt"/>
              </a:rPr>
              <a:t>dựa</a:t>
            </a:r>
            <a:r>
              <a:rPr lang="en-US" sz="2400" b="1" dirty="0">
                <a:solidFill>
                  <a:schemeClr val="tx1"/>
                </a:solidFill>
                <a:latin typeface="+mj-lt"/>
              </a:rPr>
              <a:t> </a:t>
            </a:r>
            <a:r>
              <a:rPr lang="en-US" sz="2400" b="1" dirty="0" err="1">
                <a:solidFill>
                  <a:schemeClr val="tx1"/>
                </a:solidFill>
                <a:latin typeface="+mj-lt"/>
              </a:rPr>
              <a:t>trên</a:t>
            </a:r>
            <a:r>
              <a:rPr lang="en-US" sz="2400" b="1" dirty="0">
                <a:solidFill>
                  <a:schemeClr val="tx1"/>
                </a:solidFill>
                <a:latin typeface="+mj-lt"/>
              </a:rPr>
              <a:t> </a:t>
            </a:r>
            <a:r>
              <a:rPr lang="en-US" sz="2400" b="1" dirty="0" err="1">
                <a:solidFill>
                  <a:schemeClr val="tx1"/>
                </a:solidFill>
                <a:latin typeface="+mj-lt"/>
              </a:rPr>
              <a:t>nội</a:t>
            </a:r>
            <a:r>
              <a:rPr lang="en-US" sz="2400" b="1" dirty="0">
                <a:solidFill>
                  <a:schemeClr val="tx1"/>
                </a:solidFill>
                <a:latin typeface="+mj-lt"/>
              </a:rPr>
              <a:t> dung</a:t>
            </a:r>
            <a:r>
              <a:rPr lang="vi-VN" sz="2400" b="1" dirty="0">
                <a:solidFill>
                  <a:schemeClr val="tx1"/>
                </a:solidFill>
                <a:latin typeface="+mj-lt"/>
              </a:rPr>
              <a:t>:</a:t>
            </a:r>
            <a:endParaRPr lang="en-US" sz="2400" b="1" dirty="0">
              <a:solidFill>
                <a:schemeClr val="tx1"/>
              </a:solidFill>
              <a:latin typeface="+mj-lt"/>
            </a:endParaRPr>
          </a:p>
          <a:p>
            <a:pPr marL="342900" algn="just"/>
            <a:r>
              <a:rPr lang="vi-VN" sz="2000" dirty="0">
                <a:solidFill>
                  <a:schemeClr val="tx1"/>
                </a:solidFill>
                <a:latin typeface="Times New Roman" panose="02020603050405020304" pitchFamily="18" charset="0"/>
                <a:cs typeface="Times New Roman" panose="02020603050405020304" pitchFamily="18" charset="0"/>
              </a:rPr>
              <a:t>Khoảng cách Mahalanobis. Khoảng cách Mahalabobis là độ đo khoảng cách từ một điểm x đến một phân bố S, được đề xuất bởi P. C. Mahalabobis vào năm 1936. Khoảng cách Mahalanobis từ một quan sát</a:t>
            </a:r>
          </a:p>
          <a:p>
            <a:pPr marL="285750" lvl="0" indent="-285750" algn="just">
              <a:buFont typeface="Wingdings" panose="05000000000000000000" pitchFamily="2" charset="2"/>
              <a:buChar char="v"/>
            </a:pPr>
            <a:endParaRPr lang="en-US" sz="2000" b="1" dirty="0">
              <a:solidFill>
                <a:schemeClr val="tx1"/>
              </a:solidFill>
              <a:latin typeface="Times New Roman" panose="02020603050405020304" pitchFamily="18" charset="0"/>
              <a:cs typeface="Times New Roman" panose="02020603050405020304" pitchFamily="18" charset="0"/>
            </a:endParaRPr>
          </a:p>
          <a:p>
            <a:pPr marL="342900" algn="just"/>
            <a:r>
              <a:rPr lang="en-US" sz="2000" dirty="0" err="1">
                <a:solidFill>
                  <a:schemeClr val="tx1"/>
                </a:solidFill>
                <a:latin typeface="Times New Roman" panose="02020603050405020304" pitchFamily="18" charset="0"/>
                <a:cs typeface="Times New Roman" panose="02020603050405020304" pitchFamily="18" charset="0"/>
              </a:rPr>
              <a:t>đến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một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tập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hợp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quan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sát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với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giá</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trị</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trung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bình</a:t>
            </a:r>
            <a:r>
              <a:rPr lang="en-US" sz="2000" dirty="0">
                <a:solidFill>
                  <a:schemeClr val="tx1"/>
                </a:solidFill>
                <a:latin typeface="Times New Roman" panose="02020603050405020304" pitchFamily="18" charset="0"/>
                <a:cs typeface="Times New Roman" panose="02020603050405020304" pitchFamily="18" charset="0"/>
              </a:rPr>
              <a:t>:</a:t>
            </a:r>
          </a:p>
          <a:p>
            <a:pPr marL="285750" lvl="0" indent="-285750" algn="just">
              <a:buFont typeface="Wingdings" panose="05000000000000000000" pitchFamily="2" charset="2"/>
              <a:buChar char="v"/>
            </a:pPr>
            <a:endParaRPr lang="en-US" sz="2000" b="1" dirty="0">
              <a:solidFill>
                <a:schemeClr val="tx1"/>
              </a:solidFill>
              <a:latin typeface="Times New Roman" panose="02020603050405020304" pitchFamily="18" charset="0"/>
              <a:cs typeface="Times New Roman" panose="02020603050405020304" pitchFamily="18" charset="0"/>
            </a:endParaRPr>
          </a:p>
          <a:p>
            <a:pPr marL="342900" algn="just"/>
            <a:r>
              <a:rPr lang="vi-VN" sz="2000" dirty="0">
                <a:solidFill>
                  <a:schemeClr val="tx1"/>
                </a:solidFill>
                <a:latin typeface="Times New Roman" panose="02020603050405020304" pitchFamily="18" charset="0"/>
                <a:cs typeface="Times New Roman" panose="02020603050405020304" pitchFamily="18" charset="0"/>
              </a:rPr>
              <a:t>và ma trận hiệp phương sai (covariance matrix) </a:t>
            </a:r>
            <a:r>
              <a:rPr lang="vi-VN" sz="2000" i="1" dirty="0">
                <a:solidFill>
                  <a:schemeClr val="tx1"/>
                </a:solidFill>
                <a:latin typeface="Times New Roman" panose="02020603050405020304" pitchFamily="18" charset="0"/>
                <a:cs typeface="Times New Roman" panose="02020603050405020304" pitchFamily="18" charset="0"/>
              </a:rPr>
              <a:t>S</a:t>
            </a:r>
            <a:r>
              <a:rPr lang="vi-VN" sz="2000" dirty="0">
                <a:solidFill>
                  <a:schemeClr val="tx1"/>
                </a:solidFill>
                <a:latin typeface="Times New Roman" panose="02020603050405020304" pitchFamily="18" charset="0"/>
                <a:cs typeface="Times New Roman" panose="02020603050405020304" pitchFamily="18" charset="0"/>
              </a:rPr>
              <a:t> được định nghĩa như sau:</a:t>
            </a:r>
            <a:endParaRPr lang="en-US" sz="2000" dirty="0">
              <a:solidFill>
                <a:schemeClr val="tx1"/>
              </a:solidFill>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v"/>
            </a:pPr>
            <a:endParaRPr lang="en-US" sz="2000" dirty="0">
              <a:solidFill>
                <a:schemeClr val="tx1"/>
              </a:solidFill>
              <a:latin typeface="Times New Roman" panose="02020603050405020304" pitchFamily="18" charset="0"/>
              <a:cs typeface="Times New Roman" panose="02020603050405020304" pitchFamily="18" charset="0"/>
            </a:endParaRPr>
          </a:p>
          <a:p>
            <a:pPr marL="0" lvl="0" indent="0" algn="just">
              <a:buNone/>
            </a:pPr>
            <a:endParaRPr lang="en-US" sz="2000" dirty="0">
              <a:solidFill>
                <a:schemeClr val="tx1"/>
              </a:solidFill>
              <a:latin typeface="Times New Roman" panose="02020603050405020304" pitchFamily="18" charset="0"/>
              <a:cs typeface="Times New Roman" panose="02020603050405020304" pitchFamily="18" charset="0"/>
            </a:endParaRPr>
          </a:p>
          <a:p>
            <a:pPr marL="342900" algn="just"/>
            <a:r>
              <a:rPr lang="en-US" sz="2000" dirty="0" err="1">
                <a:solidFill>
                  <a:schemeClr val="tx1"/>
                </a:solidFill>
                <a:latin typeface="Times New Roman" panose="02020603050405020304" pitchFamily="18" charset="0"/>
                <a:cs typeface="Times New Roman" panose="02020603050405020304" pitchFamily="18" charset="0"/>
              </a:rPr>
              <a:t>Khoảng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này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bằng</a:t>
            </a:r>
            <a:r>
              <a:rPr lang="en-US" sz="2000" dirty="0">
                <a:solidFill>
                  <a:schemeClr val="tx1"/>
                </a:solidFill>
                <a:latin typeface="Times New Roman" panose="02020603050405020304" pitchFamily="18" charset="0"/>
                <a:cs typeface="Times New Roman" panose="02020603050405020304" pitchFamily="18" charset="0"/>
              </a:rPr>
              <a:t> </a:t>
            </a:r>
            <a:r>
              <a:rPr lang="en-US" sz="2000" i="1" dirty="0">
                <a:solidFill>
                  <a:schemeClr val="tx1"/>
                </a:solidFill>
                <a:latin typeface="Times New Roman" panose="02020603050405020304" pitchFamily="18" charset="0"/>
                <a:cs typeface="Times New Roman" panose="02020603050405020304" pitchFamily="18" charset="0"/>
              </a:rPr>
              <a:t>0</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nếu</a:t>
            </a:r>
            <a:r>
              <a:rPr lang="en-US" sz="2000" dirty="0">
                <a:solidFill>
                  <a:schemeClr val="tx1"/>
                </a:solidFill>
                <a:latin typeface="Times New Roman" panose="02020603050405020304" pitchFamily="18" charset="0"/>
                <a:cs typeface="Times New Roman" panose="02020603050405020304" pitchFamily="18" charset="0"/>
              </a:rPr>
              <a:t> </a:t>
            </a:r>
            <a:r>
              <a:rPr lang="en-US" sz="2000" i="1" dirty="0">
                <a:solidFill>
                  <a:schemeClr val="tx1"/>
                </a:solidFill>
                <a:latin typeface="Times New Roman" panose="02020603050405020304" pitchFamily="18" charset="0"/>
                <a:cs typeface="Times New Roman" panose="02020603050405020304" pitchFamily="18" charset="0"/>
              </a:rPr>
              <a:t>x</a:t>
            </a:r>
            <a:r>
              <a:rPr lang="en-US" sz="2000" dirty="0">
                <a:solidFill>
                  <a:schemeClr val="tx1"/>
                </a:solidFill>
                <a:latin typeface="Times New Roman" panose="02020603050405020304" pitchFamily="18" charset="0"/>
                <a:cs typeface="Times New Roman" panose="02020603050405020304" pitchFamily="18" charset="0"/>
              </a:rPr>
              <a:t> ở </a:t>
            </a:r>
            <a:r>
              <a:rPr lang="en-US" sz="2000" dirty="0" err="1">
                <a:solidFill>
                  <a:schemeClr val="tx1"/>
                </a:solidFill>
                <a:latin typeface="Times New Roman" panose="02020603050405020304" pitchFamily="18" charset="0"/>
                <a:cs typeface="Times New Roman" panose="02020603050405020304" pitchFamily="18" charset="0"/>
              </a:rPr>
              <a:t>trung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bình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a:t>
            </a:r>
            <a:r>
              <a:rPr lang="en-US" sz="2000" i="1" dirty="0">
                <a:solidFill>
                  <a:schemeClr val="tx1"/>
                </a:solidFill>
                <a:latin typeface="Times New Roman" panose="02020603050405020304" pitchFamily="18" charset="0"/>
                <a:cs typeface="Times New Roman" panose="02020603050405020304" pitchFamily="18" charset="0"/>
              </a:rPr>
              <a:t>D</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lớn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dần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khi</a:t>
            </a:r>
            <a:r>
              <a:rPr lang="en-US" sz="2000" dirty="0">
                <a:solidFill>
                  <a:schemeClr val="tx1"/>
                </a:solidFill>
                <a:latin typeface="Times New Roman" panose="02020603050405020304" pitchFamily="18" charset="0"/>
                <a:cs typeface="Times New Roman" panose="02020603050405020304" pitchFamily="18" charset="0"/>
              </a:rPr>
              <a:t> </a:t>
            </a:r>
            <a:r>
              <a:rPr lang="en-US" sz="2000" i="1" dirty="0">
                <a:solidFill>
                  <a:schemeClr val="tx1"/>
                </a:solidFill>
                <a:latin typeface="Times New Roman" panose="02020603050405020304" pitchFamily="18" charset="0"/>
                <a:cs typeface="Times New Roman" panose="02020603050405020304" pitchFamily="18" charset="0"/>
              </a:rPr>
              <a:t>x</a:t>
            </a:r>
            <a:r>
              <a:rPr lang="en-US" sz="2000" dirty="0">
                <a:solidFill>
                  <a:schemeClr val="tx1"/>
                </a:solidFill>
                <a:latin typeface="Times New Roman" panose="02020603050405020304" pitchFamily="18" charset="0"/>
                <a:cs typeface="Times New Roman" panose="02020603050405020304" pitchFamily="18" charset="0"/>
              </a:rPr>
              <a:t> di </a:t>
            </a:r>
            <a:r>
              <a:rPr lang="en-US" sz="2000" dirty="0" err="1">
                <a:solidFill>
                  <a:schemeClr val="tx1"/>
                </a:solidFill>
                <a:latin typeface="Times New Roman" panose="02020603050405020304" pitchFamily="18" charset="0"/>
                <a:cs typeface="Times New Roman" panose="02020603050405020304" pitchFamily="18" charset="0"/>
              </a:rPr>
              <a:t>chuyển</a:t>
            </a:r>
            <a:r>
              <a:rPr lang="en-US" sz="2000" dirty="0">
                <a:solidFill>
                  <a:schemeClr val="tx1"/>
                </a:solidFill>
                <a:latin typeface="Times New Roman" panose="02020603050405020304" pitchFamily="18" charset="0"/>
                <a:cs typeface="Times New Roman" panose="02020603050405020304" pitchFamily="18" charset="0"/>
              </a:rPr>
              <a:t> ra </a:t>
            </a:r>
            <a:r>
              <a:rPr lang="en-US" sz="2000" dirty="0" err="1">
                <a:solidFill>
                  <a:schemeClr val="tx1"/>
                </a:solidFill>
                <a:latin typeface="Times New Roman" panose="02020603050405020304" pitchFamily="18" charset="0"/>
                <a:cs typeface="Times New Roman" panose="02020603050405020304" pitchFamily="18" charset="0"/>
              </a:rPr>
              <a:t>xa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trung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bình</a:t>
            </a:r>
            <a:r>
              <a:rPr lang="en-US" sz="2000" dirty="0">
                <a:solidFill>
                  <a:schemeClr val="tx1"/>
                </a:solidFill>
                <a:latin typeface="Times New Roman" panose="02020603050405020304" pitchFamily="18" charset="0"/>
                <a:cs typeface="Times New Roman" panose="02020603050405020304" pitchFamily="18" charset="0"/>
              </a:rPr>
              <a:t>. </a:t>
            </a:r>
            <a:endParaRPr lang="en-US" sz="2000" b="1" dirty="0">
              <a:solidFill>
                <a:schemeClr val="tx1"/>
              </a:solidFill>
              <a:latin typeface="Times New Roman" panose="02020603050405020304" pitchFamily="18" charset="0"/>
              <a:cs typeface="Times New Roman" panose="02020603050405020304" pitchFamily="18" charset="0"/>
            </a:endParaRPr>
          </a:p>
        </p:txBody>
      </p:sp>
      <p:pic>
        <p:nvPicPr>
          <p:cNvPr id="5131" name="Picture 11">
            <a:extLst>
              <a:ext uri="{FF2B5EF4-FFF2-40B4-BE49-F238E27FC236}">
                <a16:creationId xmlns:a16="http://schemas.microsoft.com/office/drawing/2014/main" id="{94A7B79A-74EE-4E9E-8B8B-D701A136B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8763" y="3065929"/>
            <a:ext cx="3121671" cy="399165"/>
          </a:xfrm>
          <a:prstGeom prst="rect">
            <a:avLst/>
          </a:prstGeom>
          <a:noFill/>
          <a:extLst>
            <a:ext uri="{909E8E84-426E-40DD-AFC4-6F175D3DCCD1}">
              <a14:hiddenFill xmlns:a14="http://schemas.microsoft.com/office/drawing/2010/main">
                <a:solidFill>
                  <a:srgbClr val="FFFFFF"/>
                </a:solidFill>
              </a14:hiddenFill>
            </a:ext>
          </a:extLst>
        </p:spPr>
      </p:pic>
      <p:pic>
        <p:nvPicPr>
          <p:cNvPr id="5133" name="Picture 13">
            <a:extLst>
              <a:ext uri="{FF2B5EF4-FFF2-40B4-BE49-F238E27FC236}">
                <a16:creationId xmlns:a16="http://schemas.microsoft.com/office/drawing/2014/main" id="{8379ED13-7A0D-463A-B83D-F5361FE275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0385" y="3813572"/>
            <a:ext cx="2638425" cy="342900"/>
          </a:xfrm>
          <a:prstGeom prst="rect">
            <a:avLst/>
          </a:prstGeom>
          <a:noFill/>
          <a:extLst>
            <a:ext uri="{909E8E84-426E-40DD-AFC4-6F175D3DCCD1}">
              <a14:hiddenFill xmlns:a14="http://schemas.microsoft.com/office/drawing/2010/main">
                <a:solidFill>
                  <a:srgbClr val="FFFFFF"/>
                </a:solidFill>
              </a14:hiddenFill>
            </a:ext>
          </a:extLst>
        </p:spPr>
      </p:pic>
      <p:pic>
        <p:nvPicPr>
          <p:cNvPr id="5137" name="Picture 17">
            <a:extLst>
              <a:ext uri="{FF2B5EF4-FFF2-40B4-BE49-F238E27FC236}">
                <a16:creationId xmlns:a16="http://schemas.microsoft.com/office/drawing/2014/main" id="{ED98721E-97B3-4B85-827E-B3969F99D3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199" y="4754760"/>
            <a:ext cx="3200400" cy="44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1000"/>
                                        <p:tgtEl>
                                          <p:spTgt spid="5">
                                            <p:txEl>
                                              <p:pRg st="5" end="5"/>
                                            </p:txEl>
                                          </p:spTgt>
                                        </p:tgtEl>
                                      </p:cBhvr>
                                    </p:animEffect>
                                    <p:anim calcmode="lin" valueType="num">
                                      <p:cBhvr>
                                        <p:cTn id="22"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8" end="8"/>
                                            </p:txEl>
                                          </p:spTgt>
                                        </p:tgtEl>
                                        <p:attrNameLst>
                                          <p:attrName>style.visibility</p:attrName>
                                        </p:attrNameLst>
                                      </p:cBhvr>
                                      <p:to>
                                        <p:strVal val="visible"/>
                                      </p:to>
                                    </p:set>
                                    <p:animEffect transition="in" filter="fade">
                                      <p:cBhvr>
                                        <p:cTn id="28" dur="1000"/>
                                        <p:tgtEl>
                                          <p:spTgt spid="5">
                                            <p:txEl>
                                              <p:pRg st="8" end="8"/>
                                            </p:txEl>
                                          </p:spTgt>
                                        </p:tgtEl>
                                      </p:cBhvr>
                                    </p:animEffect>
                                    <p:anim calcmode="lin" valueType="num">
                                      <p:cBhvr>
                                        <p:cTn id="29"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a:spLocks noGrp="1"/>
          </p:cNvSpPr>
          <p:nvPr>
            <p:ph type="ctrTitle"/>
          </p:nvPr>
        </p:nvSpPr>
        <p:spPr>
          <a:xfrm>
            <a:off x="228600" y="2819400"/>
            <a:ext cx="8763000" cy="1317800"/>
          </a:xfrm>
          <a:prstGeom prst="rect">
            <a:avLst/>
          </a:prstGeom>
        </p:spPr>
        <p:txBody>
          <a:bodyPr spcFirstLastPara="1" wrap="square" lIns="91425" tIns="91425" rIns="91425" bIns="91425" anchor="b" anchorCtr="0">
            <a:noAutofit/>
          </a:bodyPr>
          <a:lstStyle/>
          <a:p>
            <a:pPr algn="ctr"/>
            <a:r>
              <a:rPr lang="en-US" sz="40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Kỹ</a:t>
            </a:r>
            <a:r>
              <a:rPr lang="en-US" sz="4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Thuật</a:t>
            </a:r>
            <a:r>
              <a:rPr lang="en-US" sz="4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Lọc</a:t>
            </a:r>
            <a:r>
              <a:rPr lang="en-US" sz="4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Cộng</a:t>
            </a:r>
            <a:r>
              <a:rPr lang="en-US" sz="4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Tác</a:t>
            </a:r>
            <a:br>
              <a:rPr lang="en-US" sz="4000" dirty="0">
                <a:solidFill>
                  <a:schemeClr val="tx1"/>
                </a:solidFill>
                <a:latin typeface="Times New Roman" panose="02020603050405020304" pitchFamily="18" charset="0"/>
                <a:cs typeface="Times New Roman" panose="02020603050405020304" pitchFamily="18" charset="0"/>
              </a:rPr>
            </a:br>
            <a:endParaRPr sz="4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810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Recommendation System</a:t>
            </a:r>
            <a:endParaRPr dirty="0">
              <a:solidFill>
                <a:schemeClr val="accent1">
                  <a:lumMod val="50000"/>
                </a:schemeClr>
              </a:solidFill>
              <a:effectLst>
                <a:outerShdw blurRad="38100" dist="38100" dir="2700000" algn="tl">
                  <a:srgbClr val="000000">
                    <a:alpha val="43137"/>
                  </a:srgbClr>
                </a:outerShdw>
              </a:effectLs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102</a:t>
            </a:fld>
            <a:endParaRPr/>
          </a:p>
        </p:txBody>
      </p:sp>
      <p:sp>
        <p:nvSpPr>
          <p:cNvPr id="5" name="Google Shape;175;p13">
            <a:extLst>
              <a:ext uri="{FF2B5EF4-FFF2-40B4-BE49-F238E27FC236}">
                <a16:creationId xmlns:a16="http://schemas.microsoft.com/office/drawing/2014/main" id="{38881802-B844-483A-A807-7B058FD537B0}"/>
              </a:ext>
            </a:extLst>
          </p:cNvPr>
          <p:cNvSpPr txBox="1">
            <a:spLocks noGrp="1"/>
          </p:cNvSpPr>
          <p:nvPr>
            <p:ph type="body" idx="1"/>
          </p:nvPr>
        </p:nvSpPr>
        <p:spPr>
          <a:xfrm>
            <a:off x="76200" y="1524000"/>
            <a:ext cx="8991600" cy="4953000"/>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v"/>
            </a:pPr>
            <a:r>
              <a:rPr lang="en-US" sz="2400" b="1" dirty="0" err="1">
                <a:solidFill>
                  <a:schemeClr val="tx1"/>
                </a:solidFill>
                <a:latin typeface="Times New Roman" panose="02020603050405020304" pitchFamily="18" charset="0"/>
                <a:cs typeface="Times New Roman" panose="02020603050405020304" pitchFamily="18" charset="0"/>
              </a:rPr>
              <a:t>Kỹ</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thuật</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lọc</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cộng</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tác</a:t>
            </a:r>
            <a:r>
              <a:rPr lang="en-US" sz="2400" b="1" dirty="0">
                <a:solidFill>
                  <a:schemeClr val="tx1"/>
                </a:solidFill>
                <a:latin typeface="Times New Roman" panose="02020603050405020304" pitchFamily="18" charset="0"/>
                <a:cs typeface="Times New Roman" panose="02020603050405020304" pitchFamily="18" charset="0"/>
              </a:rPr>
              <a:t>:</a:t>
            </a:r>
          </a:p>
          <a:p>
            <a:pPr marL="342900" algn="just"/>
            <a:r>
              <a:rPr lang="en-US" sz="2000" dirty="0" err="1">
                <a:solidFill>
                  <a:schemeClr val="tx1"/>
                </a:solidFill>
                <a:latin typeface="Times New Roman" panose="02020603050405020304" pitchFamily="18" charset="0"/>
                <a:cs typeface="Times New Roman" panose="02020603050405020304" pitchFamily="18" charset="0"/>
              </a:rPr>
              <a:t>Kỹ</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thuật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lọc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cộng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tác</a:t>
            </a:r>
            <a:r>
              <a:rPr lang="en-US" sz="2000" dirty="0">
                <a:solidFill>
                  <a:schemeClr val="tx1"/>
                </a:solidFill>
                <a:latin typeface="Times New Roman" panose="02020603050405020304" pitchFamily="18" charset="0"/>
                <a:cs typeface="Times New Roman" panose="02020603050405020304" pitchFamily="18" charset="0"/>
              </a:rPr>
              <a:t> (Collaborative Filtering) </a:t>
            </a:r>
            <a:r>
              <a:rPr lang="en-US" sz="2000" dirty="0" err="1">
                <a:solidFill>
                  <a:schemeClr val="tx1"/>
                </a:solidFill>
                <a:latin typeface="Times New Roman" panose="02020603050405020304" pitchFamily="18" charset="0"/>
                <a:cs typeface="Times New Roman" panose="02020603050405020304" pitchFamily="18" charset="0"/>
              </a:rPr>
              <a:t>dựa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trên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nguyên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tắc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hoạt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động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là</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người dùng tương tự nhau sẽ quan tâm đến sản phẩm tương tự nhau</a:t>
            </a:r>
            <a:r>
              <a:rPr lang="en-US" sz="2000" dirty="0">
                <a:solidFill>
                  <a:schemeClr val="tx1"/>
                </a:solidFill>
                <a:latin typeface="Times New Roman" panose="02020603050405020304" pitchFamily="18" charset="0"/>
                <a:cs typeface="Times New Roman" panose="02020603050405020304" pitchFamily="18" charset="0"/>
              </a:rPr>
              <a:t> do </a:t>
            </a:r>
            <a:r>
              <a:rPr lang="en-US" sz="2000" dirty="0" err="1">
                <a:solidFill>
                  <a:schemeClr val="tx1"/>
                </a:solidFill>
                <a:latin typeface="Times New Roman" panose="02020603050405020304" pitchFamily="18" charset="0"/>
                <a:cs typeface="Times New Roman" panose="02020603050405020304" pitchFamily="18" charset="0"/>
              </a:rPr>
              <a:t>đó</a:t>
            </a:r>
            <a:r>
              <a:rPr lang="en-US" sz="2000" dirty="0">
                <a:solidFill>
                  <a:schemeClr val="tx1"/>
                </a:solidFill>
                <a:latin typeface="Times New Roman" panose="02020603050405020304" pitchFamily="18" charset="0"/>
                <a:cs typeface="Times New Roman" panose="02020603050405020304" pitchFamily="18" charset="0"/>
              </a:rPr>
              <a:t> ta đ</a:t>
            </a:r>
            <a:r>
              <a:rPr lang="vi-VN" sz="2000" dirty="0">
                <a:solidFill>
                  <a:schemeClr val="tx1"/>
                </a:solidFill>
                <a:latin typeface="Times New Roman" panose="02020603050405020304" pitchFamily="18" charset="0"/>
                <a:cs typeface="Times New Roman" panose="02020603050405020304" pitchFamily="18" charset="0"/>
              </a:rPr>
              <a:t>ư</a:t>
            </a:r>
            <a:r>
              <a:rPr lang="en-US" sz="2000" dirty="0">
                <a:solidFill>
                  <a:schemeClr val="tx1"/>
                </a:solidFill>
                <a:latin typeface="Times New Roman" panose="02020603050405020304" pitchFamily="18" charset="0"/>
                <a:cs typeface="Times New Roman" panose="02020603050405020304" pitchFamily="18" charset="0"/>
              </a:rPr>
              <a:t>a ra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khuyến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nghị</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về</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sản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phẩm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cho</a:t>
            </a:r>
            <a:r>
              <a:rPr lang="en-US" sz="2000" dirty="0">
                <a:solidFill>
                  <a:schemeClr val="tx1"/>
                </a:solidFill>
                <a:latin typeface="Times New Roman" panose="02020603050405020304" pitchFamily="18" charset="0"/>
                <a:cs typeface="Times New Roman" panose="02020603050405020304" pitchFamily="18" charset="0"/>
              </a:rPr>
              <a:t> ng</a:t>
            </a:r>
            <a:r>
              <a:rPr lang="vi-VN" sz="2000" dirty="0">
                <a:solidFill>
                  <a:schemeClr val="tx1"/>
                </a:solidFill>
                <a:latin typeface="Times New Roman" panose="02020603050405020304" pitchFamily="18" charset="0"/>
                <a:cs typeface="Times New Roman" panose="02020603050405020304" pitchFamily="18" charset="0"/>
              </a:rPr>
              <a:t>ư</a:t>
            </a:r>
            <a:r>
              <a:rPr lang="en-US" sz="2000" dirty="0" err="1">
                <a:solidFill>
                  <a:schemeClr val="tx1"/>
                </a:solidFill>
                <a:latin typeface="Times New Roman" panose="02020603050405020304" pitchFamily="18" charset="0"/>
                <a:cs typeface="Times New Roman" panose="02020603050405020304" pitchFamily="18" charset="0"/>
              </a:rPr>
              <a:t>ời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đó</a:t>
            </a:r>
            <a:r>
              <a:rPr lang="en-US" sz="2000" dirty="0">
                <a:solidFill>
                  <a:schemeClr val="tx1"/>
                </a:solidFill>
                <a:latin typeface="Times New Roman" panose="02020603050405020304" pitchFamily="18" charset="0"/>
                <a:cs typeface="Times New Roman" panose="02020603050405020304" pitchFamily="18" charset="0"/>
              </a:rPr>
              <a:t>.</a:t>
            </a:r>
          </a:p>
          <a:p>
            <a:pPr marL="342900"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Khác so với kỹ thuật lọc dựa trên nội dụng, hệ thống cộng tác dự đoán mức độ phù hợp </a:t>
            </a:r>
            <a:r>
              <a:rPr lang="vi-VN" sz="2000" i="1" dirty="0">
                <a:solidFill>
                  <a:schemeClr val="tx1"/>
                </a:solidFill>
                <a:latin typeface="Times New Roman" panose="02020603050405020304" pitchFamily="18" charset="0"/>
                <a:cs typeface="Times New Roman" panose="02020603050405020304" pitchFamily="18" charset="0"/>
              </a:rPr>
              <a:t>r(u,p)</a:t>
            </a:r>
            <a:r>
              <a:rPr lang="vi-VN" sz="2000" dirty="0">
                <a:solidFill>
                  <a:schemeClr val="tx1"/>
                </a:solidFill>
                <a:latin typeface="Times New Roman" panose="02020603050405020304" pitchFamily="18" charset="0"/>
                <a:cs typeface="Times New Roman" panose="02020603050405020304" pitchFamily="18" charset="0"/>
              </a:rPr>
              <a:t> của một sản phẩm </a:t>
            </a:r>
            <a:r>
              <a:rPr lang="vi-VN" sz="2000" i="1" dirty="0">
                <a:solidFill>
                  <a:schemeClr val="tx1"/>
                </a:solidFill>
                <a:latin typeface="Times New Roman" panose="02020603050405020304" pitchFamily="18" charset="0"/>
                <a:cs typeface="Times New Roman" panose="02020603050405020304" pitchFamily="18" charset="0"/>
              </a:rPr>
              <a:t>p</a:t>
            </a:r>
            <a:r>
              <a:rPr lang="vi-VN" sz="2000" dirty="0">
                <a:solidFill>
                  <a:schemeClr val="tx1"/>
                </a:solidFill>
                <a:latin typeface="Times New Roman" panose="02020603050405020304" pitchFamily="18" charset="0"/>
                <a:cs typeface="Times New Roman" panose="02020603050405020304" pitchFamily="18" charset="0"/>
              </a:rPr>
              <a:t> với người dùng </a:t>
            </a:r>
            <a:r>
              <a:rPr lang="vi-VN" sz="2000" i="1" dirty="0">
                <a:solidFill>
                  <a:schemeClr val="tx1"/>
                </a:solidFill>
                <a:latin typeface="Times New Roman" panose="02020603050405020304" pitchFamily="18" charset="0"/>
                <a:cs typeface="Times New Roman" panose="02020603050405020304" pitchFamily="18" charset="0"/>
              </a:rPr>
              <a:t>u</a:t>
            </a:r>
            <a:r>
              <a:rPr lang="vi-VN" sz="2000" dirty="0">
                <a:solidFill>
                  <a:schemeClr val="tx1"/>
                </a:solidFill>
                <a:latin typeface="Times New Roman" panose="02020603050405020304" pitchFamily="18" charset="0"/>
                <a:cs typeface="Times New Roman" panose="02020603050405020304" pitchFamily="18" charset="0"/>
              </a:rPr>
              <a:t> dựa trên mức độ phù hợp </a:t>
            </a:r>
            <a:r>
              <a:rPr lang="vi-VN" sz="2000" i="1" dirty="0">
                <a:solidFill>
                  <a:schemeClr val="tx1"/>
                </a:solidFill>
                <a:latin typeface="Times New Roman" panose="02020603050405020304" pitchFamily="18" charset="0"/>
                <a:cs typeface="Times New Roman" panose="02020603050405020304" pitchFamily="18" charset="0"/>
              </a:rPr>
              <a:t>r(ui, p)</a:t>
            </a:r>
            <a:r>
              <a:rPr lang="vi-VN" sz="2000" dirty="0">
                <a:solidFill>
                  <a:schemeClr val="tx1"/>
                </a:solidFill>
                <a:latin typeface="Times New Roman" panose="02020603050405020304" pitchFamily="18" charset="0"/>
                <a:cs typeface="Times New Roman" panose="02020603050405020304" pitchFamily="18" charset="0"/>
              </a:rPr>
              <a:t> giữa người dùng </a:t>
            </a:r>
            <a:r>
              <a:rPr lang="vi-VN" sz="2000" i="1" dirty="0">
                <a:solidFill>
                  <a:schemeClr val="tx1"/>
                </a:solidFill>
                <a:latin typeface="Times New Roman" panose="02020603050405020304" pitchFamily="18" charset="0"/>
                <a:cs typeface="Times New Roman" panose="02020603050405020304" pitchFamily="18" charset="0"/>
              </a:rPr>
              <a:t>ui</a:t>
            </a:r>
            <a:r>
              <a:rPr lang="vi-VN" sz="2000" dirty="0">
                <a:solidFill>
                  <a:schemeClr val="tx1"/>
                </a:solidFill>
                <a:latin typeface="Times New Roman" panose="02020603050405020304" pitchFamily="18" charset="0"/>
                <a:cs typeface="Times New Roman" panose="02020603050405020304" pitchFamily="18" charset="0"/>
              </a:rPr>
              <a:t> và </a:t>
            </a:r>
            <a:r>
              <a:rPr lang="vi-VN" sz="2000" i="1" dirty="0">
                <a:solidFill>
                  <a:schemeClr val="tx1"/>
                </a:solidFill>
                <a:latin typeface="Times New Roman" panose="02020603050405020304" pitchFamily="18" charset="0"/>
                <a:cs typeface="Times New Roman" panose="02020603050405020304" pitchFamily="18" charset="0"/>
              </a:rPr>
              <a:t>p</a:t>
            </a:r>
            <a:r>
              <a:rPr lang="vi-VN" sz="2000" dirty="0">
                <a:solidFill>
                  <a:schemeClr val="tx1"/>
                </a:solidFill>
                <a:latin typeface="Times New Roman" panose="02020603050405020304" pitchFamily="18" charset="0"/>
                <a:cs typeface="Times New Roman" panose="02020603050405020304" pitchFamily="18" charset="0"/>
              </a:rPr>
              <a:t>, trong đó </a:t>
            </a:r>
            <a:r>
              <a:rPr lang="vi-VN" sz="2000" i="1" dirty="0">
                <a:solidFill>
                  <a:schemeClr val="tx1"/>
                </a:solidFill>
                <a:latin typeface="Times New Roman" panose="02020603050405020304" pitchFamily="18" charset="0"/>
                <a:cs typeface="Times New Roman" panose="02020603050405020304" pitchFamily="18" charset="0"/>
              </a:rPr>
              <a:t>ui</a:t>
            </a:r>
            <a:r>
              <a:rPr lang="vi-VN" sz="2000" dirty="0">
                <a:solidFill>
                  <a:schemeClr val="tx1"/>
                </a:solidFill>
                <a:latin typeface="Times New Roman" panose="02020603050405020304" pitchFamily="18" charset="0"/>
                <a:cs typeface="Times New Roman" panose="02020603050405020304" pitchFamily="18" charset="0"/>
              </a:rPr>
              <a:t> là người có cùng sở thích với </a:t>
            </a:r>
            <a:r>
              <a:rPr lang="vi-VN" sz="2000" i="1" dirty="0">
                <a:solidFill>
                  <a:schemeClr val="tx1"/>
                </a:solidFill>
                <a:latin typeface="Times New Roman" panose="02020603050405020304" pitchFamily="18" charset="0"/>
                <a:cs typeface="Times New Roman" panose="02020603050405020304" pitchFamily="18" charset="0"/>
              </a:rPr>
              <a:t>u</a:t>
            </a:r>
            <a:r>
              <a:rPr lang="vi-VN" sz="2000" dirty="0">
                <a:solidFill>
                  <a:schemeClr val="tx1"/>
                </a:solidFill>
                <a:latin typeface="Times New Roman" panose="02020603050405020304" pitchFamily="18" charset="0"/>
                <a:cs typeface="Times New Roman" panose="02020603050405020304" pitchFamily="18" charset="0"/>
              </a:rPr>
              <a:t>. </a:t>
            </a:r>
            <a:endParaRPr lang="en-US" sz="2000" dirty="0">
              <a:solidFill>
                <a:schemeClr val="tx1"/>
              </a:solidFill>
              <a:latin typeface="Times New Roman" panose="02020603050405020304" pitchFamily="18" charset="0"/>
              <a:cs typeface="Times New Roman" panose="02020603050405020304" pitchFamily="18" charset="0"/>
            </a:endParaRPr>
          </a:p>
          <a:p>
            <a:pPr marL="342900"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Ví dụ, để gợi ý một bộ phim cho người dùng </a:t>
            </a:r>
            <a:r>
              <a:rPr lang="vi-VN" sz="2000" i="1" dirty="0">
                <a:solidFill>
                  <a:schemeClr val="tx1"/>
                </a:solidFill>
                <a:latin typeface="Times New Roman" panose="02020603050405020304" pitchFamily="18" charset="0"/>
                <a:cs typeface="Times New Roman" panose="02020603050405020304" pitchFamily="18" charset="0"/>
              </a:rPr>
              <a:t>u</a:t>
            </a:r>
            <a:r>
              <a:rPr lang="vi-VN" sz="2000" dirty="0">
                <a:solidFill>
                  <a:schemeClr val="tx1"/>
                </a:solidFill>
                <a:latin typeface="Times New Roman" panose="02020603050405020304" pitchFamily="18" charset="0"/>
                <a:cs typeface="Times New Roman" panose="02020603050405020304" pitchFamily="18" charset="0"/>
              </a:rPr>
              <a:t>, đầu tiên hệ thống cộng tác tìm những người dùng khác có cùng sở thích phim ảnh với </a:t>
            </a:r>
            <a:r>
              <a:rPr lang="vi-VN" sz="2000" i="1" dirty="0">
                <a:solidFill>
                  <a:schemeClr val="tx1"/>
                </a:solidFill>
                <a:latin typeface="Times New Roman" panose="02020603050405020304" pitchFamily="18" charset="0"/>
                <a:cs typeface="Times New Roman" panose="02020603050405020304" pitchFamily="18" charset="0"/>
              </a:rPr>
              <a:t>u</a:t>
            </a:r>
            <a:r>
              <a:rPr lang="vi-VN" sz="2000" dirty="0">
                <a:solidFill>
                  <a:schemeClr val="tx1"/>
                </a:solidFill>
                <a:latin typeface="Times New Roman" panose="02020603050405020304" pitchFamily="18" charset="0"/>
                <a:cs typeface="Times New Roman" panose="02020603050405020304" pitchFamily="18" charset="0"/>
              </a:rPr>
              <a:t> (cũng xem và đánh giá tương tự nhau cho một số bộ phim khác). Sau đó, những bộ phim được họ đánh giá cao sẽ được dùng để tư vấn cho </a:t>
            </a:r>
            <a:r>
              <a:rPr lang="vi-VN" sz="2000" i="1" dirty="0">
                <a:solidFill>
                  <a:schemeClr val="tx1"/>
                </a:solidFill>
                <a:latin typeface="Times New Roman" panose="02020603050405020304" pitchFamily="18" charset="0"/>
                <a:cs typeface="Times New Roman" panose="02020603050405020304" pitchFamily="18" charset="0"/>
              </a:rPr>
              <a:t>u</a:t>
            </a:r>
            <a:r>
              <a:rPr lang="vi-VN" sz="2000" dirty="0">
                <a:solidFill>
                  <a:schemeClr val="tx1"/>
                </a:solidFill>
                <a:latin typeface="Times New Roman" panose="02020603050405020304" pitchFamily="18" charset="0"/>
                <a:cs typeface="Times New Roman" panose="02020603050405020304" pitchFamily="18" charset="0"/>
              </a:rPr>
              <a:t>.</a:t>
            </a:r>
            <a:endParaRPr lang="en-US"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196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1000"/>
                                        <p:tgtEl>
                                          <p:spTgt spid="5">
                                            <p:txEl>
                                              <p:pRg st="3" end="3"/>
                                            </p:txEl>
                                          </p:spTgt>
                                        </p:tgtEl>
                                      </p:cBhvr>
                                    </p:animEffect>
                                    <p:anim calcmode="lin" valueType="num">
                                      <p:cBhvr>
                                        <p:cTn id="2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Recommendation System</a:t>
            </a:r>
            <a:endParaRPr dirty="0">
              <a:solidFill>
                <a:schemeClr val="accent1">
                  <a:lumMod val="50000"/>
                </a:schemeClr>
              </a:solidFill>
              <a:effectLst>
                <a:outerShdw blurRad="38100" dist="38100" dir="2700000" algn="tl">
                  <a:srgbClr val="000000">
                    <a:alpha val="43137"/>
                  </a:srgbClr>
                </a:outerShdw>
              </a:effectLs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103</a:t>
            </a:fld>
            <a:endParaRPr/>
          </a:p>
        </p:txBody>
      </p:sp>
      <p:sp>
        <p:nvSpPr>
          <p:cNvPr id="5" name="Google Shape;175;p13">
            <a:extLst>
              <a:ext uri="{FF2B5EF4-FFF2-40B4-BE49-F238E27FC236}">
                <a16:creationId xmlns:a16="http://schemas.microsoft.com/office/drawing/2014/main" id="{38881802-B844-483A-A807-7B058FD537B0}"/>
              </a:ext>
            </a:extLst>
          </p:cNvPr>
          <p:cNvSpPr txBox="1">
            <a:spLocks noGrp="1"/>
          </p:cNvSpPr>
          <p:nvPr>
            <p:ph type="body" idx="1"/>
          </p:nvPr>
        </p:nvSpPr>
        <p:spPr>
          <a:xfrm>
            <a:off x="76199" y="1362075"/>
            <a:ext cx="8839201" cy="4724400"/>
          </a:xfrm>
          <a:prstGeom prst="rect">
            <a:avLst/>
          </a:prstGeom>
        </p:spPr>
        <p:txBody>
          <a:bodyPr spcFirstLastPara="1" wrap="square" lIns="91425" tIns="91425" rIns="91425" bIns="91425" anchor="t" anchorCtr="0">
            <a:noAutofit/>
          </a:bodyPr>
          <a:lstStyle/>
          <a:p>
            <a:pPr marL="285750" lvl="0" indent="-285750">
              <a:spcBef>
                <a:spcPts val="1200"/>
              </a:spcBef>
              <a:spcAft>
                <a:spcPts val="1200"/>
              </a:spcAft>
              <a:buFont typeface="Wingdings" panose="05000000000000000000" pitchFamily="2" charset="2"/>
              <a:buChar char="v"/>
            </a:pPr>
            <a:r>
              <a:rPr lang="vi-VN" sz="2000" b="1" dirty="0">
                <a:solidFill>
                  <a:schemeClr val="tx1"/>
                </a:solidFill>
                <a:latin typeface="Times New Roman" pitchFamily="18" charset="0"/>
                <a:cs typeface="Times New Roman" pitchFamily="18" charset="0"/>
              </a:rPr>
              <a:t>Các kỹ thuật lọc cộng tác lại được chia thành hai loại:</a:t>
            </a:r>
            <a:endParaRPr lang="en-US" sz="2000" b="1" dirty="0">
              <a:solidFill>
                <a:schemeClr val="tx1"/>
              </a:solidFill>
              <a:latin typeface="Times New Roman" pitchFamily="18" charset="0"/>
              <a:cs typeface="Times New Roman" pitchFamily="18" charset="0"/>
            </a:endParaRPr>
          </a:p>
          <a:p>
            <a:pPr marL="342900">
              <a:spcBef>
                <a:spcPts val="1200"/>
              </a:spcBef>
              <a:spcAft>
                <a:spcPts val="1200"/>
              </a:spcAft>
            </a:pPr>
            <a:r>
              <a:rPr lang="en-US" sz="2000" dirty="0">
                <a:solidFill>
                  <a:schemeClr val="tx1"/>
                </a:solidFill>
                <a:latin typeface="Times New Roman" pitchFamily="18" charset="0"/>
                <a:cs typeface="Times New Roman" pitchFamily="18" charset="0"/>
              </a:rPr>
              <a:t>L</a:t>
            </a:r>
            <a:r>
              <a:rPr lang="vi-VN" sz="2000" dirty="0">
                <a:solidFill>
                  <a:schemeClr val="tx1"/>
                </a:solidFill>
                <a:latin typeface="Times New Roman" pitchFamily="18" charset="0"/>
                <a:cs typeface="Times New Roman" pitchFamily="18" charset="0"/>
              </a:rPr>
              <a:t>ọc cộng tác dựa trên người dùng (</a:t>
            </a:r>
            <a:r>
              <a:rPr lang="vi-VN" sz="2000" b="1" dirty="0">
                <a:solidFill>
                  <a:schemeClr val="tx1"/>
                </a:solidFill>
                <a:latin typeface="Times New Roman" pitchFamily="18" charset="0"/>
                <a:cs typeface="Times New Roman" pitchFamily="18" charset="0"/>
              </a:rPr>
              <a:t>user-based filtering</a:t>
            </a:r>
            <a:r>
              <a:rPr lang="vi-VN" sz="2000" dirty="0">
                <a:solidFill>
                  <a:schemeClr val="tx1"/>
                </a:solidFill>
                <a:latin typeface="Times New Roman" pitchFamily="18" charset="0"/>
                <a:cs typeface="Times New Roman" pitchFamily="18" charset="0"/>
              </a:rPr>
              <a:t>)</a:t>
            </a:r>
            <a:r>
              <a:rPr lang="en-US" sz="2000" dirty="0">
                <a:solidFill>
                  <a:schemeClr val="tx1"/>
                </a:solidFill>
                <a:latin typeface="Times New Roman" pitchFamily="18" charset="0"/>
                <a:cs typeface="Times New Roman" pitchFamily="18" charset="0"/>
              </a:rPr>
              <a:t>.</a:t>
            </a:r>
          </a:p>
          <a:p>
            <a:pPr marL="342900">
              <a:spcBef>
                <a:spcPts val="1200"/>
              </a:spcBef>
              <a:spcAft>
                <a:spcPts val="1200"/>
              </a:spcAft>
            </a:pPr>
            <a:r>
              <a:rPr lang="en-US" sz="2000" dirty="0" err="1">
                <a:solidFill>
                  <a:schemeClr val="tx1"/>
                </a:solidFill>
                <a:latin typeface="Times New Roman" pitchFamily="18" charset="0"/>
                <a:cs typeface="Times New Roman" pitchFamily="18" charset="0"/>
              </a:rPr>
              <a:t>Lọc</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cộng</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tác</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dựa</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trên</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sản</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phẩm</a:t>
            </a:r>
            <a:r>
              <a:rPr lang="en-US" sz="2000" dirty="0">
                <a:solidFill>
                  <a:schemeClr val="tx1"/>
                </a:solidFill>
                <a:latin typeface="Times New Roman" pitchFamily="18" charset="0"/>
                <a:cs typeface="Times New Roman" pitchFamily="18" charset="0"/>
              </a:rPr>
              <a:t> (</a:t>
            </a:r>
            <a:r>
              <a:rPr lang="en-US" sz="2000" b="1" dirty="0">
                <a:solidFill>
                  <a:schemeClr val="tx1"/>
                </a:solidFill>
                <a:latin typeface="Times New Roman" pitchFamily="18" charset="0"/>
                <a:cs typeface="Times New Roman" pitchFamily="18" charset="0"/>
              </a:rPr>
              <a:t>item-based filtering</a:t>
            </a:r>
            <a:r>
              <a:rPr lang="en-US" sz="2000" dirty="0">
                <a:solidFill>
                  <a:schemeClr val="tx1"/>
                </a:solidFill>
                <a:latin typeface="Times New Roman" pitchFamily="18" charset="0"/>
                <a:cs typeface="Times New Roman" pitchFamily="18" charset="0"/>
              </a:rPr>
              <a:t>).</a:t>
            </a:r>
          </a:p>
          <a:p>
            <a:pPr marL="285750" lvl="0" indent="-285750">
              <a:buFont typeface="Wingdings" panose="05000000000000000000" pitchFamily="2" charset="2"/>
              <a:buChar char="v"/>
            </a:pPr>
            <a:endParaRPr lang="en-US" sz="2000" b="1" dirty="0">
              <a:solidFill>
                <a:schemeClr val="tx1"/>
              </a:solidFill>
              <a:latin typeface="+mj-lt"/>
              <a:cs typeface="Times New Roman" panose="02020603050405020304" pitchFamily="18" charset="0"/>
            </a:endParaRPr>
          </a:p>
        </p:txBody>
      </p:sp>
      <p:pic>
        <p:nvPicPr>
          <p:cNvPr id="9220" name="Picture 4">
            <a:extLst>
              <a:ext uri="{FF2B5EF4-FFF2-40B4-BE49-F238E27FC236}">
                <a16:creationId xmlns:a16="http://schemas.microsoft.com/office/drawing/2014/main" id="{39FACA63-1CD2-4BE1-90F1-D674260A0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189027"/>
            <a:ext cx="6353087" cy="356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9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Recommendation System:</a:t>
            </a:r>
            <a:endParaRPr dirty="0">
              <a:solidFill>
                <a:schemeClr val="accent1">
                  <a:lumMod val="50000"/>
                </a:schemeClr>
              </a:solidFill>
              <a:effectLst>
                <a:outerShdw blurRad="38100" dist="38100" dir="2700000" algn="tl">
                  <a:srgbClr val="000000">
                    <a:alpha val="43137"/>
                  </a:srgbClr>
                </a:outerShdw>
              </a:effectLs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104</a:t>
            </a:fld>
            <a:endParaRPr/>
          </a:p>
        </p:txBody>
      </p:sp>
      <p:sp>
        <p:nvSpPr>
          <p:cNvPr id="5" name="Google Shape;175;p13">
            <a:extLst>
              <a:ext uri="{FF2B5EF4-FFF2-40B4-BE49-F238E27FC236}">
                <a16:creationId xmlns:a16="http://schemas.microsoft.com/office/drawing/2014/main" id="{38881802-B844-483A-A807-7B058FD537B0}"/>
              </a:ext>
            </a:extLst>
          </p:cNvPr>
          <p:cNvSpPr txBox="1">
            <a:spLocks noGrp="1"/>
          </p:cNvSpPr>
          <p:nvPr>
            <p:ph type="body" idx="1"/>
          </p:nvPr>
        </p:nvSpPr>
        <p:spPr>
          <a:xfrm>
            <a:off x="76199" y="1362075"/>
            <a:ext cx="5353318" cy="4724400"/>
          </a:xfrm>
          <a:prstGeom prst="rect">
            <a:avLst/>
          </a:prstGeom>
        </p:spPr>
        <p:txBody>
          <a:bodyPr spcFirstLastPara="1" wrap="square" lIns="91425" tIns="91425" rIns="91425" bIns="91425" anchor="t" anchorCtr="0">
            <a:noAutofit/>
          </a:bodyPr>
          <a:lstStyle/>
          <a:p>
            <a:pPr marL="285750" indent="-285750" algn="just">
              <a:spcBef>
                <a:spcPts val="1200"/>
              </a:spcBef>
              <a:spcAft>
                <a:spcPts val="1200"/>
              </a:spcAft>
              <a:buFont typeface="Wingdings" panose="05000000000000000000" pitchFamily="2" charset="2"/>
              <a:buChar char="v"/>
            </a:pPr>
            <a:r>
              <a:rPr lang="en-US" sz="2400" b="1" dirty="0">
                <a:solidFill>
                  <a:schemeClr val="tx1"/>
                </a:solidFill>
                <a:latin typeface="Times New Roman" panose="02020603050405020304" pitchFamily="18" charset="0"/>
                <a:cs typeface="Times New Roman" panose="02020603050405020304" pitchFamily="18" charset="0"/>
              </a:rPr>
              <a:t>L</a:t>
            </a:r>
            <a:r>
              <a:rPr lang="vi-VN" sz="2400" b="1" dirty="0">
                <a:solidFill>
                  <a:schemeClr val="tx1"/>
                </a:solidFill>
                <a:latin typeface="Times New Roman" panose="02020603050405020304" pitchFamily="18" charset="0"/>
                <a:cs typeface="Times New Roman" panose="02020603050405020304" pitchFamily="18" charset="0"/>
              </a:rPr>
              <a:t>ọc cộng tác dựa trên người dùng (user-based filtering)</a:t>
            </a:r>
            <a:r>
              <a:rPr lang="en-US" sz="2400" b="1" dirty="0">
                <a:solidFill>
                  <a:schemeClr val="tx1"/>
                </a:solidFill>
                <a:latin typeface="Times New Roman" panose="02020603050405020304" pitchFamily="18" charset="0"/>
                <a:cs typeface="Times New Roman" panose="02020603050405020304" pitchFamily="18" charset="0"/>
              </a:rPr>
              <a:t>:</a:t>
            </a:r>
          </a:p>
          <a:p>
            <a:pPr marL="342900" algn="just">
              <a:spcBef>
                <a:spcPts val="1200"/>
              </a:spcBef>
              <a:spcAft>
                <a:spcPts val="1200"/>
              </a:spcAft>
            </a:pPr>
            <a:r>
              <a:rPr lang="vi-VN" sz="2000" dirty="0">
                <a:solidFill>
                  <a:schemeClr val="tx1"/>
                </a:solidFill>
                <a:latin typeface="+mj-lt"/>
              </a:rPr>
              <a:t>Lọc cộng tác dựa trên người dùng: là phương pháp dự đoán đánh giá của người dùng </a:t>
            </a:r>
            <a:r>
              <a:rPr lang="vi-VN" sz="2000" i="1" dirty="0">
                <a:solidFill>
                  <a:schemeClr val="tx1"/>
                </a:solidFill>
                <a:latin typeface="+mj-lt"/>
              </a:rPr>
              <a:t>u</a:t>
            </a:r>
            <a:r>
              <a:rPr lang="vi-VN" sz="2000" dirty="0">
                <a:solidFill>
                  <a:schemeClr val="tx1"/>
                </a:solidFill>
                <a:latin typeface="+mj-lt"/>
              </a:rPr>
              <a:t> cho một sản phẩm </a:t>
            </a:r>
            <a:r>
              <a:rPr lang="vi-VN" sz="2000" i="1" dirty="0">
                <a:solidFill>
                  <a:schemeClr val="tx1"/>
                </a:solidFill>
                <a:latin typeface="+mj-lt"/>
              </a:rPr>
              <a:t>p’</a:t>
            </a:r>
            <a:r>
              <a:rPr lang="vi-VN" sz="2000" dirty="0">
                <a:solidFill>
                  <a:schemeClr val="tx1"/>
                </a:solidFill>
                <a:latin typeface="+mj-lt"/>
              </a:rPr>
              <a:t> dựa trên các người dùng “láng giềng” với người dùng </a:t>
            </a:r>
            <a:r>
              <a:rPr lang="vi-VN" sz="2000" i="1" dirty="0">
                <a:solidFill>
                  <a:schemeClr val="tx1"/>
                </a:solidFill>
                <a:latin typeface="+mj-lt"/>
              </a:rPr>
              <a:t>u</a:t>
            </a:r>
            <a:r>
              <a:rPr lang="vi-VN" sz="2000" dirty="0">
                <a:solidFill>
                  <a:schemeClr val="tx1"/>
                </a:solidFill>
                <a:latin typeface="+mj-lt"/>
              </a:rPr>
              <a:t>. </a:t>
            </a:r>
            <a:endParaRPr lang="en-US" sz="2000" dirty="0">
              <a:solidFill>
                <a:schemeClr val="tx1"/>
              </a:solidFill>
              <a:latin typeface="+mj-lt"/>
            </a:endParaRPr>
          </a:p>
          <a:p>
            <a:pPr marL="342900" algn="just">
              <a:spcBef>
                <a:spcPts val="1200"/>
              </a:spcBef>
              <a:spcAft>
                <a:spcPts val="1200"/>
              </a:spcAft>
            </a:pPr>
            <a:r>
              <a:rPr lang="vi-VN" sz="2000" dirty="0">
                <a:solidFill>
                  <a:schemeClr val="tx1"/>
                </a:solidFill>
                <a:latin typeface="+mj-lt"/>
              </a:rPr>
              <a:t>“Láng giềng” với người dùng </a:t>
            </a:r>
            <a:r>
              <a:rPr lang="vi-VN" sz="2000" i="1" dirty="0">
                <a:solidFill>
                  <a:schemeClr val="tx1"/>
                </a:solidFill>
                <a:latin typeface="+mj-lt"/>
              </a:rPr>
              <a:t>u</a:t>
            </a:r>
            <a:r>
              <a:rPr lang="vi-VN" sz="2000" dirty="0">
                <a:solidFill>
                  <a:schemeClr val="tx1"/>
                </a:solidFill>
                <a:latin typeface="+mj-lt"/>
              </a:rPr>
              <a:t> là người dùng khác mà có quan điểm về các sản phẩm tương tự như người dùng </a:t>
            </a:r>
            <a:r>
              <a:rPr lang="vi-VN" sz="2000" i="1" dirty="0">
                <a:solidFill>
                  <a:schemeClr val="tx1"/>
                </a:solidFill>
                <a:latin typeface="+mj-lt"/>
              </a:rPr>
              <a:t>u</a:t>
            </a:r>
            <a:r>
              <a:rPr lang="vi-VN" sz="2000" dirty="0">
                <a:solidFill>
                  <a:schemeClr val="tx1"/>
                </a:solidFill>
                <a:latin typeface="+mj-lt"/>
              </a:rPr>
              <a:t>.</a:t>
            </a:r>
            <a:endParaRPr lang="en-US" sz="2000" dirty="0">
              <a:solidFill>
                <a:schemeClr val="tx1"/>
              </a:solidFill>
              <a:latin typeface="+mj-lt"/>
            </a:endParaRPr>
          </a:p>
          <a:p>
            <a:pPr marL="285750" lvl="0" indent="-285750">
              <a:buFont typeface="Wingdings" panose="05000000000000000000" pitchFamily="2" charset="2"/>
              <a:buChar char="v"/>
            </a:pPr>
            <a:endParaRPr lang="en-US" sz="2000" dirty="0">
              <a:solidFill>
                <a:schemeClr val="tx1"/>
              </a:solidFill>
              <a:latin typeface="+mj-lt"/>
            </a:endParaRPr>
          </a:p>
          <a:p>
            <a:pPr marL="285750" lvl="0" indent="-285750">
              <a:buFont typeface="Wingdings" panose="05000000000000000000" pitchFamily="2" charset="2"/>
              <a:buChar char="v"/>
            </a:pPr>
            <a:endParaRPr lang="en-US" sz="2000" b="1" dirty="0">
              <a:solidFill>
                <a:schemeClr val="tx1"/>
              </a:solidFill>
              <a:latin typeface="+mj-lt"/>
              <a:cs typeface="Times New Roman" panose="02020603050405020304" pitchFamily="18" charset="0"/>
            </a:endParaRPr>
          </a:p>
        </p:txBody>
      </p:sp>
      <p:pic>
        <p:nvPicPr>
          <p:cNvPr id="2" name="Picture 1">
            <a:extLst>
              <a:ext uri="{FF2B5EF4-FFF2-40B4-BE49-F238E27FC236}">
                <a16:creationId xmlns:a16="http://schemas.microsoft.com/office/drawing/2014/main" id="{E6637228-8E4F-4BA5-9D0E-AEF0B41A8F43}"/>
              </a:ext>
            </a:extLst>
          </p:cNvPr>
          <p:cNvPicPr>
            <a:picLocks noChangeAspect="1"/>
          </p:cNvPicPr>
          <p:nvPr/>
        </p:nvPicPr>
        <p:blipFill>
          <a:blip r:embed="rId3"/>
          <a:stretch>
            <a:fillRect/>
          </a:stretch>
        </p:blipFill>
        <p:spPr>
          <a:xfrm>
            <a:off x="5429517" y="1529687"/>
            <a:ext cx="3576595" cy="3423313"/>
          </a:xfrm>
          <a:prstGeom prst="rect">
            <a:avLst/>
          </a:prstGeom>
        </p:spPr>
      </p:pic>
    </p:spTree>
    <p:extLst>
      <p:ext uri="{BB962C8B-B14F-4D97-AF65-F5344CB8AC3E}">
        <p14:creationId xmlns:p14="http://schemas.microsoft.com/office/powerpoint/2010/main" val="210961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Recommendation System</a:t>
            </a:r>
            <a:endParaRPr dirty="0">
              <a:solidFill>
                <a:schemeClr val="accent1">
                  <a:lumMod val="50000"/>
                </a:schemeClr>
              </a:solidFill>
              <a:effectLst>
                <a:outerShdw blurRad="38100" dist="38100" dir="2700000" algn="tl">
                  <a:srgbClr val="000000">
                    <a:alpha val="43137"/>
                  </a:srgbClr>
                </a:outerShdw>
              </a:effectLs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105</a:t>
            </a:fld>
            <a:endParaRPr/>
          </a:p>
        </p:txBody>
      </p:sp>
      <p:sp>
        <p:nvSpPr>
          <p:cNvPr id="5" name="Google Shape;175;p13">
            <a:extLst>
              <a:ext uri="{FF2B5EF4-FFF2-40B4-BE49-F238E27FC236}">
                <a16:creationId xmlns:a16="http://schemas.microsoft.com/office/drawing/2014/main" id="{38881802-B844-483A-A807-7B058FD537B0}"/>
              </a:ext>
            </a:extLst>
          </p:cNvPr>
          <p:cNvSpPr txBox="1">
            <a:spLocks noGrp="1"/>
          </p:cNvSpPr>
          <p:nvPr>
            <p:ph type="body" idx="1"/>
          </p:nvPr>
        </p:nvSpPr>
        <p:spPr>
          <a:xfrm>
            <a:off x="76199" y="1362075"/>
            <a:ext cx="8991601" cy="4724400"/>
          </a:xfrm>
          <a:prstGeom prst="rect">
            <a:avLst/>
          </a:prstGeom>
        </p:spPr>
        <p:txBody>
          <a:bodyPr spcFirstLastPara="1" wrap="square" lIns="91425" tIns="91425" rIns="91425" bIns="91425" anchor="t" anchorCtr="0">
            <a:noAutofit/>
          </a:bodyPr>
          <a:lstStyle/>
          <a:p>
            <a:pPr marL="285750" indent="-285750" algn="just">
              <a:spcBef>
                <a:spcPts val="1200"/>
              </a:spcBef>
              <a:spcAft>
                <a:spcPts val="1200"/>
              </a:spcAft>
              <a:buFont typeface="Wingdings" panose="05000000000000000000" pitchFamily="2" charset="2"/>
              <a:buChar char="v"/>
            </a:pPr>
            <a:r>
              <a:rPr lang="en-US" sz="2400" b="1" dirty="0">
                <a:solidFill>
                  <a:schemeClr val="tx1"/>
                </a:solidFill>
                <a:latin typeface="Times New Roman" panose="02020603050405020304" pitchFamily="18" charset="0"/>
                <a:cs typeface="Times New Roman" panose="02020603050405020304" pitchFamily="18" charset="0"/>
              </a:rPr>
              <a:t>L</a:t>
            </a:r>
            <a:r>
              <a:rPr lang="vi-VN" sz="2400" b="1" dirty="0">
                <a:solidFill>
                  <a:schemeClr val="tx1"/>
                </a:solidFill>
                <a:latin typeface="Times New Roman" panose="02020603050405020304" pitchFamily="18" charset="0"/>
                <a:cs typeface="Times New Roman" panose="02020603050405020304" pitchFamily="18" charset="0"/>
              </a:rPr>
              <a:t>ọc cộng tác dựa trên người dùng (user-based filtering)</a:t>
            </a:r>
            <a:r>
              <a:rPr lang="en-US" sz="2400" b="1" dirty="0">
                <a:solidFill>
                  <a:schemeClr val="tx1"/>
                </a:solidFill>
                <a:latin typeface="Times New Roman" panose="02020603050405020304" pitchFamily="18" charset="0"/>
                <a:cs typeface="Times New Roman" panose="02020603050405020304" pitchFamily="18" charset="0"/>
              </a:rPr>
              <a:t>:</a:t>
            </a:r>
          </a:p>
          <a:p>
            <a:pPr algn="just">
              <a:spcBef>
                <a:spcPts val="1200"/>
              </a:spcBef>
              <a:spcAft>
                <a:spcPts val="1200"/>
              </a:spcAft>
            </a:pPr>
            <a:r>
              <a:rPr lang="vi-VN" sz="2000" dirty="0">
                <a:solidFill>
                  <a:schemeClr val="tx1"/>
                </a:solidFill>
                <a:latin typeface="+mj-lt"/>
              </a:rPr>
              <a:t>Phương pháp này được thực hiện qua các bước sau:</a:t>
            </a:r>
          </a:p>
          <a:p>
            <a:pPr algn="just">
              <a:spcBef>
                <a:spcPts val="1200"/>
              </a:spcBef>
              <a:spcAft>
                <a:spcPts val="1200"/>
              </a:spcAft>
            </a:pPr>
            <a:r>
              <a:rPr lang="vi-VN" sz="2000" dirty="0">
                <a:solidFill>
                  <a:schemeClr val="tx1"/>
                </a:solidFill>
                <a:latin typeface="+mj-lt"/>
              </a:rPr>
              <a:t>Biểu diễn mỗi người dùng bằng một vector các sản phẩm đã tương tác, có thể có trọng số</a:t>
            </a:r>
          </a:p>
          <a:p>
            <a:pPr algn="just">
              <a:spcBef>
                <a:spcPts val="1200"/>
              </a:spcBef>
              <a:spcAft>
                <a:spcPts val="1200"/>
              </a:spcAft>
            </a:pPr>
            <a:r>
              <a:rPr lang="vi-VN" sz="2000" dirty="0">
                <a:solidFill>
                  <a:schemeClr val="tx1"/>
                </a:solidFill>
                <a:latin typeface="+mj-lt"/>
              </a:rPr>
              <a:t>Tính độ tương tự giữa các vector đại diện cho người dùng.</a:t>
            </a:r>
          </a:p>
          <a:p>
            <a:pPr algn="just">
              <a:spcBef>
                <a:spcPts val="1200"/>
              </a:spcBef>
              <a:spcAft>
                <a:spcPts val="1200"/>
              </a:spcAft>
            </a:pPr>
            <a:r>
              <a:rPr lang="vi-VN" sz="2000" dirty="0">
                <a:solidFill>
                  <a:schemeClr val="tx1"/>
                </a:solidFill>
                <a:latin typeface="+mj-lt"/>
              </a:rPr>
              <a:t>Đối với người dùng </a:t>
            </a:r>
            <a:r>
              <a:rPr lang="vi-VN" sz="2000" i="1" dirty="0">
                <a:solidFill>
                  <a:schemeClr val="tx1"/>
                </a:solidFill>
                <a:latin typeface="+mj-lt"/>
              </a:rPr>
              <a:t>A</a:t>
            </a:r>
            <a:r>
              <a:rPr lang="vi-VN" sz="2000" dirty="0">
                <a:solidFill>
                  <a:schemeClr val="tx1"/>
                </a:solidFill>
                <a:latin typeface="+mj-lt"/>
              </a:rPr>
              <a:t>, ước tính độ phù hợp của sản phẩm dựa vào lịch sử của nhóm người dùng tương tự </a:t>
            </a:r>
            <a:r>
              <a:rPr lang="vi-VN" sz="2000" i="1" dirty="0">
                <a:solidFill>
                  <a:schemeClr val="tx1"/>
                </a:solidFill>
                <a:latin typeface="+mj-lt"/>
              </a:rPr>
              <a:t>A</a:t>
            </a:r>
            <a:r>
              <a:rPr lang="vi-VN" sz="2000" dirty="0">
                <a:solidFill>
                  <a:schemeClr val="tx1"/>
                </a:solidFill>
                <a:latin typeface="+mj-lt"/>
              </a:rPr>
              <a:t>.</a:t>
            </a:r>
          </a:p>
          <a:p>
            <a:pPr algn="just">
              <a:spcBef>
                <a:spcPts val="1200"/>
              </a:spcBef>
              <a:spcAft>
                <a:spcPts val="1200"/>
              </a:spcAft>
            </a:pPr>
            <a:r>
              <a:rPr lang="vi-VN" sz="2000" dirty="0">
                <a:solidFill>
                  <a:schemeClr val="tx1"/>
                </a:solidFill>
                <a:latin typeface="+mj-lt"/>
              </a:rPr>
              <a:t>Có thể chọn </a:t>
            </a:r>
            <a:r>
              <a:rPr lang="vi-VN" sz="2000" i="1" dirty="0">
                <a:solidFill>
                  <a:schemeClr val="tx1"/>
                </a:solidFill>
                <a:latin typeface="+mj-lt"/>
              </a:rPr>
              <a:t>k</a:t>
            </a:r>
            <a:r>
              <a:rPr lang="vi-VN" sz="2000" dirty="0">
                <a:solidFill>
                  <a:schemeClr val="tx1"/>
                </a:solidFill>
                <a:latin typeface="+mj-lt"/>
              </a:rPr>
              <a:t> người dùng gần giống </a:t>
            </a:r>
            <a:r>
              <a:rPr lang="vi-VN" sz="2000" i="1" dirty="0">
                <a:solidFill>
                  <a:schemeClr val="tx1"/>
                </a:solidFill>
                <a:latin typeface="+mj-lt"/>
              </a:rPr>
              <a:t>A</a:t>
            </a:r>
            <a:r>
              <a:rPr lang="vi-VN" sz="2000" dirty="0">
                <a:solidFill>
                  <a:schemeClr val="tx1"/>
                </a:solidFill>
                <a:latin typeface="+mj-lt"/>
              </a:rPr>
              <a:t> nhất, hoặc chọn tất cả người dùng nhưng thêm trọng số để ưu tiên những người giống </a:t>
            </a:r>
            <a:r>
              <a:rPr lang="vi-VN" sz="2000" i="1" dirty="0">
                <a:solidFill>
                  <a:schemeClr val="tx1"/>
                </a:solidFill>
                <a:latin typeface="+mj-lt"/>
              </a:rPr>
              <a:t>A</a:t>
            </a:r>
            <a:r>
              <a:rPr lang="vi-VN" sz="2000" dirty="0">
                <a:solidFill>
                  <a:schemeClr val="tx1"/>
                </a:solidFill>
                <a:latin typeface="+mj-lt"/>
              </a:rPr>
              <a:t> hơn</a:t>
            </a:r>
          </a:p>
          <a:p>
            <a:pPr marL="285750" lvl="0" indent="-285750">
              <a:buFont typeface="Wingdings" panose="05000000000000000000" pitchFamily="2" charset="2"/>
              <a:buChar char="v"/>
            </a:pPr>
            <a:endParaRPr lang="en-US" sz="2000" b="1" dirty="0">
              <a:solidFill>
                <a:schemeClr val="tx1"/>
              </a:solidFill>
              <a:latin typeface="+mj-lt"/>
              <a:cs typeface="Times New Roman" panose="02020603050405020304" pitchFamily="18" charset="0"/>
            </a:endParaRPr>
          </a:p>
        </p:txBody>
      </p:sp>
    </p:spTree>
    <p:extLst>
      <p:ext uri="{BB962C8B-B14F-4D97-AF65-F5344CB8AC3E}">
        <p14:creationId xmlns:p14="http://schemas.microsoft.com/office/powerpoint/2010/main" val="87080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1000"/>
                                        <p:tgtEl>
                                          <p:spTgt spid="5">
                                            <p:txEl>
                                              <p:pRg st="3" end="3"/>
                                            </p:txEl>
                                          </p:spTgt>
                                        </p:tgtEl>
                                      </p:cBhvr>
                                    </p:animEffect>
                                    <p:anim calcmode="lin" valueType="num">
                                      <p:cBhvr>
                                        <p:cTn id="2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1000"/>
                                        <p:tgtEl>
                                          <p:spTgt spid="5">
                                            <p:txEl>
                                              <p:pRg st="4" end="4"/>
                                            </p:txEl>
                                          </p:spTgt>
                                        </p:tgtEl>
                                      </p:cBhvr>
                                    </p:animEffect>
                                    <p:anim calcmode="lin" valueType="num">
                                      <p:cBhvr>
                                        <p:cTn id="29"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fade">
                                      <p:cBhvr>
                                        <p:cTn id="35" dur="1000"/>
                                        <p:tgtEl>
                                          <p:spTgt spid="5">
                                            <p:txEl>
                                              <p:pRg st="5" end="5"/>
                                            </p:txEl>
                                          </p:spTgt>
                                        </p:tgtEl>
                                      </p:cBhvr>
                                    </p:animEffect>
                                    <p:anim calcmode="lin" valueType="num">
                                      <p:cBhvr>
                                        <p:cTn id="36"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Recommendation System</a:t>
            </a:r>
            <a:endParaRPr dirty="0">
              <a:solidFill>
                <a:schemeClr val="accent1">
                  <a:lumMod val="50000"/>
                </a:schemeClr>
              </a:solidFill>
              <a:effectLst>
                <a:outerShdw blurRad="38100" dist="38100" dir="2700000" algn="tl">
                  <a:srgbClr val="000000">
                    <a:alpha val="43137"/>
                  </a:srgbClr>
                </a:outerShdw>
              </a:effectLs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106</a:t>
            </a:fld>
            <a:endParaRPr/>
          </a:p>
        </p:txBody>
      </p:sp>
      <p:sp>
        <p:nvSpPr>
          <p:cNvPr id="5" name="Google Shape;175;p13">
            <a:extLst>
              <a:ext uri="{FF2B5EF4-FFF2-40B4-BE49-F238E27FC236}">
                <a16:creationId xmlns:a16="http://schemas.microsoft.com/office/drawing/2014/main" id="{38881802-B844-483A-A807-7B058FD537B0}"/>
              </a:ext>
            </a:extLst>
          </p:cNvPr>
          <p:cNvSpPr txBox="1">
            <a:spLocks noGrp="1"/>
          </p:cNvSpPr>
          <p:nvPr>
            <p:ph type="body" idx="1"/>
          </p:nvPr>
        </p:nvSpPr>
        <p:spPr>
          <a:xfrm>
            <a:off x="76199" y="1362075"/>
            <a:ext cx="8534399" cy="4724400"/>
          </a:xfrm>
          <a:prstGeom prst="rect">
            <a:avLst/>
          </a:prstGeom>
        </p:spPr>
        <p:txBody>
          <a:bodyPr spcFirstLastPara="1" wrap="square" lIns="91425" tIns="91425" rIns="91425" bIns="91425" anchor="t" anchorCtr="0">
            <a:noAutofit/>
          </a:bodyPr>
          <a:lstStyle/>
          <a:p>
            <a:pPr marL="285750" indent="-285750" algn="just">
              <a:buFont typeface="Wingdings" panose="05000000000000000000" pitchFamily="2" charset="2"/>
              <a:buChar char="v"/>
            </a:pPr>
            <a:r>
              <a:rPr lang="en-US" sz="2400" b="1" dirty="0">
                <a:solidFill>
                  <a:schemeClr val="tx1"/>
                </a:solidFill>
                <a:latin typeface="Times New Roman" panose="02020603050405020304" pitchFamily="18" charset="0"/>
                <a:cs typeface="Times New Roman" panose="02020603050405020304" pitchFamily="18" charset="0"/>
              </a:rPr>
              <a:t>L</a:t>
            </a:r>
            <a:r>
              <a:rPr lang="vi-VN" sz="2400" b="1" dirty="0">
                <a:solidFill>
                  <a:schemeClr val="tx1"/>
                </a:solidFill>
                <a:latin typeface="Times New Roman" panose="02020603050405020304" pitchFamily="18" charset="0"/>
                <a:cs typeface="Times New Roman" panose="02020603050405020304" pitchFamily="18" charset="0"/>
              </a:rPr>
              <a:t>ọc cộng tác dựa trên người dùng (user-based filtering)</a:t>
            </a:r>
            <a:r>
              <a:rPr lang="en-US" sz="2400" b="1" dirty="0">
                <a:solidFill>
                  <a:schemeClr val="tx1"/>
                </a:solidFill>
                <a:latin typeface="Times New Roman" panose="02020603050405020304" pitchFamily="18" charset="0"/>
                <a:cs typeface="Times New Roman" panose="02020603050405020304" pitchFamily="18" charset="0"/>
              </a:rPr>
              <a:t>:</a:t>
            </a:r>
          </a:p>
          <a:p>
            <a:pPr marL="342900" algn="just"/>
            <a:r>
              <a:rPr lang="vi-VN" sz="2000" dirty="0">
                <a:solidFill>
                  <a:schemeClr val="tx1"/>
                </a:solidFill>
                <a:latin typeface="+mj-lt"/>
              </a:rPr>
              <a:t>Tương tự với trường hợp lọc theo nội dung ở trên, trong các phương pháp này, việc tính toán độ phù hợp đóng vai trò chủ chốt cho chất lượng của bộ lọc. Độ phù hợp trong trường hợp này có thể được tính như sau:</a:t>
            </a:r>
            <a:endParaRPr lang="en-US" sz="2000" dirty="0">
              <a:solidFill>
                <a:schemeClr val="tx1"/>
              </a:solidFill>
              <a:latin typeface="+mj-lt"/>
            </a:endParaRPr>
          </a:p>
          <a:p>
            <a:pPr marL="285750" lvl="0" indent="-285750" algn="just">
              <a:buFont typeface="Wingdings" panose="05000000000000000000" pitchFamily="2" charset="2"/>
              <a:buChar char="v"/>
            </a:pPr>
            <a:endParaRPr lang="en-US" sz="2000" dirty="0">
              <a:solidFill>
                <a:schemeClr val="tx1"/>
              </a:solidFill>
              <a:latin typeface="+mj-lt"/>
            </a:endParaRPr>
          </a:p>
          <a:p>
            <a:pPr marL="285750" lvl="0" indent="-285750" algn="just">
              <a:buFont typeface="Wingdings" panose="05000000000000000000" pitchFamily="2" charset="2"/>
              <a:buChar char="v"/>
            </a:pPr>
            <a:endParaRPr lang="en-US" sz="2000" dirty="0">
              <a:solidFill>
                <a:schemeClr val="tx1"/>
              </a:solidFill>
              <a:latin typeface="+mj-lt"/>
            </a:endParaRPr>
          </a:p>
          <a:p>
            <a:pPr marL="285750" lvl="0" indent="-285750" algn="just">
              <a:buFont typeface="Wingdings" panose="05000000000000000000" pitchFamily="2" charset="2"/>
              <a:buChar char="v"/>
            </a:pPr>
            <a:endParaRPr lang="en-US" sz="2000" dirty="0">
              <a:solidFill>
                <a:schemeClr val="tx1"/>
              </a:solidFill>
              <a:latin typeface="+mj-lt"/>
            </a:endParaRPr>
          </a:p>
          <a:p>
            <a:pPr algn="just">
              <a:buFont typeface="Wingdings" pitchFamily="2" charset="2"/>
              <a:buChar char="v"/>
            </a:pPr>
            <a:r>
              <a:rPr lang="vi-VN" sz="2000" b="1" dirty="0">
                <a:solidFill>
                  <a:schemeClr val="tx1"/>
                </a:solidFill>
                <a:latin typeface="+mj-lt"/>
              </a:rPr>
              <a:t>Trong đó:</a:t>
            </a:r>
          </a:p>
          <a:p>
            <a:pPr algn="just">
              <a:spcAft>
                <a:spcPts val="600"/>
              </a:spcAft>
            </a:pPr>
            <a:r>
              <a:rPr lang="vi-VN" sz="2000" i="1" dirty="0">
                <a:solidFill>
                  <a:schemeClr val="tx1"/>
                </a:solidFill>
                <a:latin typeface="+mj-lt"/>
              </a:rPr>
              <a:t>prx,k</a:t>
            </a:r>
            <a:r>
              <a:rPr lang="vi-VN" sz="2000" dirty="0">
                <a:solidFill>
                  <a:schemeClr val="tx1"/>
                </a:solidFill>
                <a:latin typeface="+mj-lt"/>
              </a:rPr>
              <a:t>: độ phù hợp ước tính của sản phẩm </a:t>
            </a:r>
            <a:r>
              <a:rPr lang="vi-VN" sz="2000" i="1" dirty="0">
                <a:solidFill>
                  <a:schemeClr val="tx1"/>
                </a:solidFill>
                <a:latin typeface="+mj-lt"/>
              </a:rPr>
              <a:t>k</a:t>
            </a:r>
            <a:r>
              <a:rPr lang="vi-VN" sz="2000" dirty="0">
                <a:solidFill>
                  <a:schemeClr val="tx1"/>
                </a:solidFill>
                <a:latin typeface="+mj-lt"/>
              </a:rPr>
              <a:t> với người dùng </a:t>
            </a:r>
            <a:r>
              <a:rPr lang="vi-VN" sz="2000" i="1" dirty="0">
                <a:solidFill>
                  <a:schemeClr val="tx1"/>
                </a:solidFill>
                <a:latin typeface="+mj-lt"/>
              </a:rPr>
              <a:t>x</a:t>
            </a:r>
            <a:endParaRPr lang="vi-VN" sz="2000" dirty="0">
              <a:solidFill>
                <a:schemeClr val="tx1"/>
              </a:solidFill>
              <a:latin typeface="+mj-lt"/>
            </a:endParaRPr>
          </a:p>
          <a:p>
            <a:pPr algn="just">
              <a:spcAft>
                <a:spcPts val="600"/>
              </a:spcAft>
            </a:pPr>
            <a:r>
              <a:rPr lang="vi-VN" sz="2000" i="1" dirty="0">
                <a:solidFill>
                  <a:schemeClr val="tx1"/>
                </a:solidFill>
                <a:latin typeface="+mj-lt"/>
              </a:rPr>
              <a:t>mx</a:t>
            </a:r>
            <a:r>
              <a:rPr lang="vi-VN" sz="2000" dirty="0">
                <a:solidFill>
                  <a:schemeClr val="tx1"/>
                </a:solidFill>
                <a:latin typeface="+mj-lt"/>
              </a:rPr>
              <a:t>: độ phù hợp trung bình của các sản phẩm với người dùng </a:t>
            </a:r>
            <a:r>
              <a:rPr lang="vi-VN" sz="2000" i="1" dirty="0">
                <a:solidFill>
                  <a:schemeClr val="tx1"/>
                </a:solidFill>
                <a:latin typeface="+mj-lt"/>
              </a:rPr>
              <a:t>x</a:t>
            </a:r>
            <a:endParaRPr lang="vi-VN" sz="2000" dirty="0">
              <a:solidFill>
                <a:schemeClr val="tx1"/>
              </a:solidFill>
              <a:latin typeface="+mj-lt"/>
            </a:endParaRPr>
          </a:p>
          <a:p>
            <a:pPr algn="just">
              <a:spcAft>
                <a:spcPts val="600"/>
              </a:spcAft>
            </a:pPr>
            <a:r>
              <a:rPr lang="vi-VN" sz="2000" i="1" dirty="0">
                <a:solidFill>
                  <a:schemeClr val="tx1"/>
                </a:solidFill>
                <a:latin typeface="+mj-lt"/>
              </a:rPr>
              <a:t>ry,k</a:t>
            </a:r>
            <a:r>
              <a:rPr lang="vi-VN" sz="2000" dirty="0">
                <a:solidFill>
                  <a:schemeClr val="tx1"/>
                </a:solidFill>
                <a:latin typeface="+mj-lt"/>
              </a:rPr>
              <a:t>: độ phù hợp của sản phẩm </a:t>
            </a:r>
            <a:r>
              <a:rPr lang="vi-VN" sz="2000" i="1" dirty="0">
                <a:solidFill>
                  <a:schemeClr val="tx1"/>
                </a:solidFill>
                <a:latin typeface="+mj-lt"/>
              </a:rPr>
              <a:t>k</a:t>
            </a:r>
            <a:r>
              <a:rPr lang="vi-VN" sz="2000" dirty="0">
                <a:solidFill>
                  <a:schemeClr val="tx1"/>
                </a:solidFill>
                <a:latin typeface="+mj-lt"/>
              </a:rPr>
              <a:t> với người dùng </a:t>
            </a:r>
            <a:r>
              <a:rPr lang="vi-VN" sz="2000" i="1" dirty="0">
                <a:solidFill>
                  <a:schemeClr val="tx1"/>
                </a:solidFill>
                <a:latin typeface="+mj-lt"/>
              </a:rPr>
              <a:t>y</a:t>
            </a:r>
            <a:endParaRPr lang="vi-VN" sz="2000" dirty="0">
              <a:solidFill>
                <a:schemeClr val="tx1"/>
              </a:solidFill>
              <a:latin typeface="+mj-lt"/>
            </a:endParaRPr>
          </a:p>
          <a:p>
            <a:pPr algn="just">
              <a:spcAft>
                <a:spcPts val="600"/>
              </a:spcAft>
            </a:pPr>
            <a:r>
              <a:rPr lang="vi-VN" sz="2000" i="1" dirty="0">
                <a:solidFill>
                  <a:schemeClr val="tx1"/>
                </a:solidFill>
                <a:latin typeface="+mj-lt"/>
              </a:rPr>
              <a:t>my</a:t>
            </a:r>
            <a:r>
              <a:rPr lang="vi-VN" sz="2000" dirty="0">
                <a:solidFill>
                  <a:schemeClr val="tx1"/>
                </a:solidFill>
                <a:latin typeface="+mj-lt"/>
              </a:rPr>
              <a:t>: độ phù hợp trung bình của các sản phẩm với người dùng </a:t>
            </a:r>
            <a:r>
              <a:rPr lang="vi-VN" sz="2000" i="1" dirty="0">
                <a:solidFill>
                  <a:schemeClr val="tx1"/>
                </a:solidFill>
                <a:latin typeface="+mj-lt"/>
              </a:rPr>
              <a:t>y</a:t>
            </a:r>
            <a:endParaRPr lang="vi-VN" sz="2000" dirty="0">
              <a:solidFill>
                <a:schemeClr val="tx1"/>
              </a:solidFill>
              <a:latin typeface="+mj-lt"/>
            </a:endParaRPr>
          </a:p>
          <a:p>
            <a:pPr marL="285750" lvl="0" indent="-285750">
              <a:buFont typeface="Wingdings" panose="05000000000000000000" pitchFamily="2" charset="2"/>
              <a:buChar char="v"/>
            </a:pPr>
            <a:endParaRPr lang="en-US" sz="2000" dirty="0">
              <a:solidFill>
                <a:schemeClr val="tx1"/>
              </a:solidFill>
              <a:latin typeface="+mj-lt"/>
            </a:endParaRPr>
          </a:p>
          <a:p>
            <a:pPr marL="285750" lvl="0" indent="-285750">
              <a:buFont typeface="Wingdings" panose="05000000000000000000" pitchFamily="2" charset="2"/>
              <a:buChar char="v"/>
            </a:pPr>
            <a:endParaRPr lang="en-US" sz="2000" b="1" dirty="0">
              <a:solidFill>
                <a:schemeClr val="tx1"/>
              </a:solidFill>
              <a:latin typeface="+mj-lt"/>
              <a:cs typeface="Times New Roman" panose="02020603050405020304" pitchFamily="18" charset="0"/>
            </a:endParaRPr>
          </a:p>
        </p:txBody>
      </p:sp>
      <p:pic>
        <p:nvPicPr>
          <p:cNvPr id="11266" name="Picture 2">
            <a:extLst>
              <a:ext uri="{FF2B5EF4-FFF2-40B4-BE49-F238E27FC236}">
                <a16:creationId xmlns:a16="http://schemas.microsoft.com/office/drawing/2014/main" id="{B490CA3A-4D35-43BB-A975-93FCC3427B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760" y="2971800"/>
            <a:ext cx="4105275" cy="120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84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6" end="6"/>
                                            </p:txEl>
                                          </p:spTgt>
                                        </p:tgtEl>
                                        <p:attrNameLst>
                                          <p:attrName>style.visibility</p:attrName>
                                        </p:attrNameLst>
                                      </p:cBhvr>
                                      <p:to>
                                        <p:strVal val="visible"/>
                                      </p:to>
                                    </p:set>
                                    <p:animEffect transition="in" filter="fade">
                                      <p:cBhvr>
                                        <p:cTn id="14" dur="1000"/>
                                        <p:tgtEl>
                                          <p:spTgt spid="5">
                                            <p:txEl>
                                              <p:pRg st="6" end="6"/>
                                            </p:txEl>
                                          </p:spTgt>
                                        </p:tgtEl>
                                      </p:cBhvr>
                                    </p:animEffect>
                                    <p:anim calcmode="lin" valueType="num">
                                      <p:cBhvr>
                                        <p:cTn id="15"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Effect transition="in" filter="fade">
                                      <p:cBhvr>
                                        <p:cTn id="21" dur="1000"/>
                                        <p:tgtEl>
                                          <p:spTgt spid="5">
                                            <p:txEl>
                                              <p:pRg st="7" end="7"/>
                                            </p:txEl>
                                          </p:spTgt>
                                        </p:tgtEl>
                                      </p:cBhvr>
                                    </p:animEffect>
                                    <p:anim calcmode="lin" valueType="num">
                                      <p:cBhvr>
                                        <p:cTn id="22"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8" end="8"/>
                                            </p:txEl>
                                          </p:spTgt>
                                        </p:tgtEl>
                                        <p:attrNameLst>
                                          <p:attrName>style.visibility</p:attrName>
                                        </p:attrNameLst>
                                      </p:cBhvr>
                                      <p:to>
                                        <p:strVal val="visible"/>
                                      </p:to>
                                    </p:set>
                                    <p:animEffect transition="in" filter="fade">
                                      <p:cBhvr>
                                        <p:cTn id="28" dur="1000"/>
                                        <p:tgtEl>
                                          <p:spTgt spid="5">
                                            <p:txEl>
                                              <p:pRg st="8" end="8"/>
                                            </p:txEl>
                                          </p:spTgt>
                                        </p:tgtEl>
                                      </p:cBhvr>
                                    </p:animEffect>
                                    <p:anim calcmode="lin" valueType="num">
                                      <p:cBhvr>
                                        <p:cTn id="29"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animEffect transition="in" filter="fade">
                                      <p:cBhvr>
                                        <p:cTn id="35" dur="1000"/>
                                        <p:tgtEl>
                                          <p:spTgt spid="5">
                                            <p:txEl>
                                              <p:pRg st="9" end="9"/>
                                            </p:txEl>
                                          </p:spTgt>
                                        </p:tgtEl>
                                      </p:cBhvr>
                                    </p:animEffect>
                                    <p:anim calcmode="lin" valueType="num">
                                      <p:cBhvr>
                                        <p:cTn id="36"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Recommendation System</a:t>
            </a:r>
            <a:endParaRPr dirty="0">
              <a:solidFill>
                <a:schemeClr val="accent1">
                  <a:lumMod val="50000"/>
                </a:schemeClr>
              </a:solidFill>
              <a:effectLst>
                <a:outerShdw blurRad="38100" dist="38100" dir="2700000" algn="tl">
                  <a:srgbClr val="000000">
                    <a:alpha val="43137"/>
                  </a:srgbClr>
                </a:outerShdw>
              </a:effectLs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107</a:t>
            </a:fld>
            <a:endParaRPr/>
          </a:p>
        </p:txBody>
      </p:sp>
      <p:sp>
        <p:nvSpPr>
          <p:cNvPr id="5" name="Google Shape;175;p13">
            <a:extLst>
              <a:ext uri="{FF2B5EF4-FFF2-40B4-BE49-F238E27FC236}">
                <a16:creationId xmlns:a16="http://schemas.microsoft.com/office/drawing/2014/main" id="{38881802-B844-483A-A807-7B058FD537B0}"/>
              </a:ext>
            </a:extLst>
          </p:cNvPr>
          <p:cNvSpPr txBox="1">
            <a:spLocks noGrp="1"/>
          </p:cNvSpPr>
          <p:nvPr>
            <p:ph type="body" idx="1"/>
          </p:nvPr>
        </p:nvSpPr>
        <p:spPr>
          <a:xfrm>
            <a:off x="0" y="1295401"/>
            <a:ext cx="8991600" cy="5562599"/>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v"/>
            </a:pPr>
            <a:r>
              <a:rPr lang="en-US" sz="2400" b="1" dirty="0">
                <a:solidFill>
                  <a:schemeClr val="tx1"/>
                </a:solidFill>
                <a:latin typeface="Times New Roman" panose="02020603050405020304" pitchFamily="18" charset="0"/>
                <a:cs typeface="Times New Roman" panose="02020603050405020304" pitchFamily="18" charset="0"/>
              </a:rPr>
              <a:t>L</a:t>
            </a:r>
            <a:r>
              <a:rPr lang="vi-VN" sz="2400" b="1" dirty="0">
                <a:solidFill>
                  <a:schemeClr val="tx1"/>
                </a:solidFill>
                <a:latin typeface="Times New Roman" panose="02020603050405020304" pitchFamily="18" charset="0"/>
                <a:cs typeface="Times New Roman" panose="02020603050405020304" pitchFamily="18" charset="0"/>
              </a:rPr>
              <a:t>ọc cộng tác dựa trên người dùng (user-based filtering)</a:t>
            </a:r>
            <a:r>
              <a:rPr lang="en-US" sz="2400" b="1" dirty="0">
                <a:solidFill>
                  <a:schemeClr val="tx1"/>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endParaRPr lang="en-US" sz="2400" b="1"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sz="2400" b="1"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sz="2400" b="1" dirty="0">
              <a:solidFill>
                <a:schemeClr val="tx1"/>
              </a:solidFill>
              <a:latin typeface="Times New Roman" panose="02020603050405020304" pitchFamily="18" charset="0"/>
              <a:cs typeface="Times New Roman" panose="02020603050405020304" pitchFamily="18" charset="0"/>
            </a:endParaRPr>
          </a:p>
          <a:p>
            <a:pPr marL="342900" algn="just">
              <a:spcAft>
                <a:spcPts val="600"/>
              </a:spcAft>
              <a:buFont typeface="Wingdings" pitchFamily="2" charset="2"/>
              <a:buChar char="v"/>
            </a:pPr>
            <a:r>
              <a:rPr lang="vi-VN" sz="2000" b="1" dirty="0">
                <a:solidFill>
                  <a:schemeClr val="tx1"/>
                </a:solidFill>
                <a:latin typeface="+mj-lt"/>
              </a:rPr>
              <a:t>Trong trường hợp giới hạn </a:t>
            </a:r>
            <a:r>
              <a:rPr lang="vi-VN" sz="2000" b="1" i="1" dirty="0">
                <a:solidFill>
                  <a:schemeClr val="tx1"/>
                </a:solidFill>
                <a:latin typeface="+mj-lt"/>
              </a:rPr>
              <a:t>k</a:t>
            </a:r>
            <a:r>
              <a:rPr lang="vi-VN" sz="2000" b="1" dirty="0">
                <a:solidFill>
                  <a:schemeClr val="tx1"/>
                </a:solidFill>
                <a:latin typeface="+mj-lt"/>
              </a:rPr>
              <a:t> người dùng gần giống nhất:</a:t>
            </a:r>
          </a:p>
          <a:p>
            <a:pPr marL="0" algn="just">
              <a:spcAft>
                <a:spcPts val="600"/>
              </a:spcAft>
            </a:pPr>
            <a:r>
              <a:rPr lang="vi-VN" sz="2000" i="1" dirty="0">
                <a:solidFill>
                  <a:schemeClr val="tx1"/>
                </a:solidFill>
                <a:latin typeface="+mj-lt"/>
              </a:rPr>
              <a:t>sim(ux, uy)</a:t>
            </a:r>
            <a:r>
              <a:rPr lang="vi-VN" sz="2000" dirty="0">
                <a:solidFill>
                  <a:schemeClr val="tx1"/>
                </a:solidFill>
                <a:latin typeface="+mj-lt"/>
              </a:rPr>
              <a:t> = </a:t>
            </a:r>
            <a:r>
              <a:rPr lang="vi-VN" sz="2000" i="1" dirty="0">
                <a:solidFill>
                  <a:schemeClr val="tx1"/>
                </a:solidFill>
                <a:latin typeface="+mj-lt"/>
              </a:rPr>
              <a:t>1</a:t>
            </a:r>
            <a:endParaRPr lang="vi-VN" sz="2000" dirty="0">
              <a:solidFill>
                <a:schemeClr val="tx1"/>
              </a:solidFill>
              <a:latin typeface="+mj-lt"/>
            </a:endParaRPr>
          </a:p>
          <a:p>
            <a:pPr marL="0" algn="just">
              <a:spcAft>
                <a:spcPts val="600"/>
              </a:spcAft>
            </a:pPr>
            <a:r>
              <a:rPr lang="vi-VN" sz="2000" i="1" dirty="0">
                <a:solidFill>
                  <a:schemeClr val="tx1"/>
                </a:solidFill>
                <a:latin typeface="+mj-lt"/>
              </a:rPr>
              <a:t>Nx</a:t>
            </a:r>
            <a:r>
              <a:rPr lang="vi-VN" sz="2000" dirty="0">
                <a:solidFill>
                  <a:schemeClr val="tx1"/>
                </a:solidFill>
                <a:latin typeface="+mj-lt"/>
              </a:rPr>
              <a:t>: tập hợp </a:t>
            </a:r>
            <a:r>
              <a:rPr lang="vi-VN" sz="2000" i="1" dirty="0">
                <a:solidFill>
                  <a:schemeClr val="tx1"/>
                </a:solidFill>
                <a:latin typeface="+mj-lt"/>
              </a:rPr>
              <a:t>k</a:t>
            </a:r>
            <a:r>
              <a:rPr lang="vi-VN" sz="2000" dirty="0">
                <a:solidFill>
                  <a:schemeClr val="tx1"/>
                </a:solidFill>
                <a:latin typeface="+mj-lt"/>
              </a:rPr>
              <a:t> người dùng gần giống </a:t>
            </a:r>
            <a:r>
              <a:rPr lang="vi-VN" sz="2000" i="1" dirty="0">
                <a:solidFill>
                  <a:schemeClr val="tx1"/>
                </a:solidFill>
                <a:latin typeface="+mj-lt"/>
              </a:rPr>
              <a:t>x</a:t>
            </a:r>
            <a:r>
              <a:rPr lang="vi-VN" sz="2000" dirty="0">
                <a:solidFill>
                  <a:schemeClr val="tx1"/>
                </a:solidFill>
                <a:latin typeface="+mj-lt"/>
              </a:rPr>
              <a:t> nhất</a:t>
            </a:r>
            <a:r>
              <a:rPr lang="en-US" sz="2000" dirty="0">
                <a:solidFill>
                  <a:schemeClr val="tx1"/>
                </a:solidFill>
                <a:latin typeface="+mj-lt"/>
              </a:rPr>
              <a:t>.</a:t>
            </a:r>
            <a:endParaRPr lang="vi-VN" sz="2000" dirty="0">
              <a:solidFill>
                <a:schemeClr val="tx1"/>
              </a:solidFill>
              <a:latin typeface="+mj-lt"/>
            </a:endParaRPr>
          </a:p>
          <a:p>
            <a:pPr marL="342900" algn="just">
              <a:spcAft>
                <a:spcPts val="600"/>
              </a:spcAft>
              <a:buFont typeface="Wingdings" pitchFamily="2" charset="2"/>
              <a:buChar char="v"/>
            </a:pPr>
            <a:r>
              <a:rPr lang="vi-VN" sz="2000" b="1" dirty="0">
                <a:solidFill>
                  <a:schemeClr val="tx1"/>
                </a:solidFill>
                <a:latin typeface="+mj-lt"/>
              </a:rPr>
              <a:t>Trong trường hợp không giới hạn người dùng tương tự:</a:t>
            </a:r>
          </a:p>
          <a:p>
            <a:pPr marL="342900" algn="just">
              <a:spcAft>
                <a:spcPts val="600"/>
              </a:spcAft>
            </a:pPr>
            <a:r>
              <a:rPr lang="vi-VN" sz="2000" i="1" dirty="0">
                <a:solidFill>
                  <a:schemeClr val="tx1"/>
                </a:solidFill>
                <a:latin typeface="+mj-lt"/>
              </a:rPr>
              <a:t>sim(ux, uy)</a:t>
            </a:r>
            <a:r>
              <a:rPr lang="vi-VN" sz="2000" dirty="0">
                <a:solidFill>
                  <a:schemeClr val="tx1"/>
                </a:solidFill>
                <a:latin typeface="+mj-lt"/>
              </a:rPr>
              <a:t>: độ tương tự giữa các vector người dùng </a:t>
            </a:r>
            <a:r>
              <a:rPr lang="vi-VN" sz="2000" i="1" dirty="0">
                <a:solidFill>
                  <a:schemeClr val="tx1"/>
                </a:solidFill>
                <a:latin typeface="+mj-lt"/>
              </a:rPr>
              <a:t>x</a:t>
            </a:r>
            <a:r>
              <a:rPr lang="vi-VN" sz="2000" dirty="0">
                <a:solidFill>
                  <a:schemeClr val="tx1"/>
                </a:solidFill>
                <a:latin typeface="+mj-lt"/>
              </a:rPr>
              <a:t> và </a:t>
            </a:r>
            <a:r>
              <a:rPr lang="vi-VN" sz="2000" i="1" dirty="0">
                <a:solidFill>
                  <a:schemeClr val="tx1"/>
                </a:solidFill>
                <a:latin typeface="+mj-lt"/>
              </a:rPr>
              <a:t>y</a:t>
            </a:r>
            <a:r>
              <a:rPr lang="vi-VN" sz="2000" dirty="0">
                <a:solidFill>
                  <a:schemeClr val="tx1"/>
                </a:solidFill>
                <a:latin typeface="+mj-lt"/>
              </a:rPr>
              <a:t>, hoặc một hàm đồng</a:t>
            </a:r>
            <a:r>
              <a:rPr lang="en-US" sz="2000" dirty="0">
                <a:solidFill>
                  <a:schemeClr val="tx1"/>
                </a:solidFill>
                <a:latin typeface="+mj-lt"/>
              </a:rPr>
              <a:t>        	</a:t>
            </a:r>
            <a:r>
              <a:rPr lang="vi-VN" sz="2000" dirty="0">
                <a:solidFill>
                  <a:schemeClr val="tx1"/>
                </a:solidFill>
                <a:latin typeface="+mj-lt"/>
              </a:rPr>
              <a:t>biến dựa trên độ tương tự</a:t>
            </a:r>
          </a:p>
          <a:p>
            <a:pPr marL="0" algn="just">
              <a:spcAft>
                <a:spcPts val="600"/>
              </a:spcAft>
            </a:pPr>
            <a:r>
              <a:rPr lang="vi-VN" sz="2000" i="1" dirty="0">
                <a:solidFill>
                  <a:schemeClr val="tx1"/>
                </a:solidFill>
                <a:latin typeface="+mj-lt"/>
              </a:rPr>
              <a:t>Nx</a:t>
            </a:r>
            <a:r>
              <a:rPr lang="vi-VN" sz="2000" dirty="0">
                <a:solidFill>
                  <a:schemeClr val="tx1"/>
                </a:solidFill>
                <a:latin typeface="+mj-lt"/>
              </a:rPr>
              <a:t>: tập hợp người dùng có ít nhất một sản phẩm tương tác trùng với </a:t>
            </a:r>
            <a:r>
              <a:rPr lang="vi-VN" sz="2000" i="1" dirty="0">
                <a:solidFill>
                  <a:schemeClr val="tx1"/>
                </a:solidFill>
                <a:latin typeface="+mj-lt"/>
              </a:rPr>
              <a:t>x</a:t>
            </a:r>
            <a:endParaRPr lang="vi-VN" sz="2000" dirty="0">
              <a:solidFill>
                <a:schemeClr val="tx1"/>
              </a:solidFill>
              <a:latin typeface="+mj-lt"/>
            </a:endParaRPr>
          </a:p>
        </p:txBody>
      </p:sp>
      <p:pic>
        <p:nvPicPr>
          <p:cNvPr id="6" name="Picture 2">
            <a:extLst>
              <a:ext uri="{FF2B5EF4-FFF2-40B4-BE49-F238E27FC236}">
                <a16:creationId xmlns:a16="http://schemas.microsoft.com/office/drawing/2014/main" id="{56F113F4-EB95-4716-BD05-DB4B2DBD5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905000"/>
            <a:ext cx="4105275" cy="120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816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Recommendation System</a:t>
            </a:r>
            <a:endParaRPr dirty="0">
              <a:solidFill>
                <a:schemeClr val="accent1">
                  <a:lumMod val="50000"/>
                </a:schemeClr>
              </a:solidFill>
              <a:effectLst>
                <a:outerShdw blurRad="38100" dist="38100" dir="2700000" algn="tl">
                  <a:srgbClr val="000000">
                    <a:alpha val="43137"/>
                  </a:srgbClr>
                </a:outerShdw>
              </a:effectLs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108</a:t>
            </a:fld>
            <a:endParaRPr/>
          </a:p>
        </p:txBody>
      </p:sp>
      <p:sp>
        <p:nvSpPr>
          <p:cNvPr id="5" name="Google Shape;175;p13">
            <a:extLst>
              <a:ext uri="{FF2B5EF4-FFF2-40B4-BE49-F238E27FC236}">
                <a16:creationId xmlns:a16="http://schemas.microsoft.com/office/drawing/2014/main" id="{38881802-B844-483A-A807-7B058FD537B0}"/>
              </a:ext>
            </a:extLst>
          </p:cNvPr>
          <p:cNvSpPr txBox="1">
            <a:spLocks noGrp="1"/>
          </p:cNvSpPr>
          <p:nvPr>
            <p:ph type="body" idx="1"/>
          </p:nvPr>
        </p:nvSpPr>
        <p:spPr>
          <a:xfrm>
            <a:off x="0" y="1295401"/>
            <a:ext cx="5943600" cy="5562599"/>
          </a:xfrm>
          <a:prstGeom prst="rect">
            <a:avLst/>
          </a:prstGeom>
        </p:spPr>
        <p:txBody>
          <a:bodyPr spcFirstLastPara="1" wrap="square" lIns="91425" tIns="91425" rIns="91425" bIns="91425" anchor="t" anchorCtr="0">
            <a:noAutofit/>
          </a:bodyPr>
          <a:lstStyle/>
          <a:p>
            <a:pPr marL="0" indent="-285750">
              <a:spcBef>
                <a:spcPts val="1200"/>
              </a:spcBef>
              <a:spcAft>
                <a:spcPts val="1200"/>
              </a:spcAft>
              <a:buFont typeface="Wingdings" panose="05000000000000000000" pitchFamily="2" charset="2"/>
              <a:buChar char="v"/>
            </a:pPr>
            <a:r>
              <a:rPr lang="en-US" sz="2400" b="1" dirty="0" err="1">
                <a:solidFill>
                  <a:schemeClr val="tx1"/>
                </a:solidFill>
                <a:latin typeface="Times New Roman" panose="02020603050405020304" pitchFamily="18" charset="0"/>
                <a:cs typeface="Times New Roman" panose="02020603050405020304" pitchFamily="18" charset="0"/>
              </a:rPr>
              <a:t>Lọc</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cộng</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tác</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dựa</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trên</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sản</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phẩm</a:t>
            </a:r>
            <a:r>
              <a:rPr lang="en-US" sz="2400" b="1" dirty="0">
                <a:solidFill>
                  <a:schemeClr val="tx1"/>
                </a:solidFill>
                <a:latin typeface="Times New Roman" panose="02020603050405020304" pitchFamily="18" charset="0"/>
                <a:cs typeface="Times New Roman" panose="02020603050405020304" pitchFamily="18" charset="0"/>
              </a:rPr>
              <a:t> (item-based filtering):</a:t>
            </a:r>
          </a:p>
          <a:p>
            <a:pPr marL="342900"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Lọc cộng tác dựa trên sản phẩm: là phương pháp dự đoán đánh giá của người dùng </a:t>
            </a:r>
            <a:r>
              <a:rPr lang="vi-VN" sz="2000" i="1" dirty="0">
                <a:solidFill>
                  <a:schemeClr val="tx1"/>
                </a:solidFill>
                <a:latin typeface="Times New Roman" panose="02020603050405020304" pitchFamily="18" charset="0"/>
                <a:cs typeface="Times New Roman" panose="02020603050405020304" pitchFamily="18" charset="0"/>
              </a:rPr>
              <a:t>u</a:t>
            </a:r>
            <a:r>
              <a:rPr lang="vi-VN" sz="2000" dirty="0">
                <a:solidFill>
                  <a:schemeClr val="tx1"/>
                </a:solidFill>
                <a:latin typeface="Times New Roman" panose="02020603050405020304" pitchFamily="18" charset="0"/>
                <a:cs typeface="Times New Roman" panose="02020603050405020304" pitchFamily="18" charset="0"/>
              </a:rPr>
              <a:t> cho một sản phẩm </a:t>
            </a:r>
            <a:r>
              <a:rPr lang="vi-VN" sz="2000" i="1" dirty="0">
                <a:solidFill>
                  <a:schemeClr val="tx1"/>
                </a:solidFill>
                <a:latin typeface="Times New Roman" panose="02020603050405020304" pitchFamily="18" charset="0"/>
                <a:cs typeface="Times New Roman" panose="02020603050405020304" pitchFamily="18" charset="0"/>
              </a:rPr>
              <a:t>p’</a:t>
            </a:r>
            <a:r>
              <a:rPr lang="vi-VN" sz="2000" dirty="0">
                <a:solidFill>
                  <a:schemeClr val="tx1"/>
                </a:solidFill>
                <a:latin typeface="Times New Roman" panose="02020603050405020304" pitchFamily="18" charset="0"/>
                <a:cs typeface="Times New Roman" panose="02020603050405020304" pitchFamily="18" charset="0"/>
              </a:rPr>
              <a:t> dựa trên xếp hạng mặt hàng “láng giềng” </a:t>
            </a:r>
            <a:r>
              <a:rPr lang="vi-VN" sz="2000" i="1" dirty="0">
                <a:solidFill>
                  <a:schemeClr val="tx1"/>
                </a:solidFill>
                <a:latin typeface="Times New Roman" panose="02020603050405020304" pitchFamily="18" charset="0"/>
                <a:cs typeface="Times New Roman" panose="02020603050405020304" pitchFamily="18" charset="0"/>
              </a:rPr>
              <a:t>p</a:t>
            </a:r>
            <a:r>
              <a:rPr lang="vi-VN" sz="2000" dirty="0">
                <a:solidFill>
                  <a:schemeClr val="tx1"/>
                </a:solidFill>
                <a:latin typeface="Times New Roman" panose="02020603050405020304" pitchFamily="18" charset="0"/>
                <a:cs typeface="Times New Roman" panose="02020603050405020304" pitchFamily="18" charset="0"/>
              </a:rPr>
              <a:t> cũng được đánh giá bởi cùng một người dùng </a:t>
            </a:r>
            <a:r>
              <a:rPr lang="vi-VN" sz="2000" i="1" dirty="0">
                <a:solidFill>
                  <a:schemeClr val="tx1"/>
                </a:solidFill>
                <a:latin typeface="Times New Roman" panose="02020603050405020304" pitchFamily="18" charset="0"/>
                <a:cs typeface="Times New Roman" panose="02020603050405020304" pitchFamily="18" charset="0"/>
              </a:rPr>
              <a:t>u</a:t>
            </a:r>
            <a:r>
              <a:rPr lang="vi-VN" sz="2000" dirty="0">
                <a:solidFill>
                  <a:schemeClr val="tx1"/>
                </a:solidFill>
                <a:latin typeface="Times New Roman" panose="02020603050405020304" pitchFamily="18" charset="0"/>
                <a:cs typeface="Times New Roman" panose="02020603050405020304" pitchFamily="18" charset="0"/>
              </a:rPr>
              <a:t>. </a:t>
            </a:r>
            <a:endParaRPr lang="en-US" sz="2000" dirty="0">
              <a:solidFill>
                <a:schemeClr val="tx1"/>
              </a:solidFill>
              <a:latin typeface="Times New Roman" panose="02020603050405020304" pitchFamily="18" charset="0"/>
              <a:cs typeface="Times New Roman" panose="02020603050405020304" pitchFamily="18" charset="0"/>
            </a:endParaRPr>
          </a:p>
          <a:p>
            <a:pPr marL="342900"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Một “láng giềng” của sản phẩm là những sản phẩm khác mà có xu hướng được xếp hạng tương tự của người dùng </a:t>
            </a:r>
            <a:r>
              <a:rPr lang="vi-VN" sz="2000" i="1" dirty="0">
                <a:solidFill>
                  <a:schemeClr val="tx1"/>
                </a:solidFill>
                <a:latin typeface="Times New Roman" panose="02020603050405020304" pitchFamily="18" charset="0"/>
                <a:cs typeface="Times New Roman" panose="02020603050405020304" pitchFamily="18" charset="0"/>
              </a:rPr>
              <a:t>u</a:t>
            </a:r>
            <a:r>
              <a:rPr lang="vi-VN" sz="2000" dirty="0">
                <a:solidFill>
                  <a:schemeClr val="tx1"/>
                </a:solidFill>
                <a:latin typeface="Times New Roman" panose="02020603050405020304" pitchFamily="18" charset="0"/>
                <a:cs typeface="Times New Roman" panose="02020603050405020304" pitchFamily="18" charset="0"/>
              </a:rPr>
              <a:t>.</a:t>
            </a:r>
            <a:endParaRPr lang="en-US" sz="2000" b="1" dirty="0">
              <a:solidFill>
                <a:schemeClr val="tx1"/>
              </a:solidFill>
              <a:latin typeface="Times New Roman" panose="02020603050405020304" pitchFamily="18" charset="0"/>
              <a:cs typeface="Times New Roman" panose="02020603050405020304" pitchFamily="18" charset="0"/>
            </a:endParaRPr>
          </a:p>
          <a:p>
            <a:pPr marL="0" lvl="0" indent="0">
              <a:buNone/>
            </a:pPr>
            <a:endParaRPr lang="en-US" sz="2000" dirty="0">
              <a:solidFill>
                <a:schemeClr val="tx1"/>
              </a:solidFill>
              <a:latin typeface="+mj-lt"/>
            </a:endParaRPr>
          </a:p>
          <a:p>
            <a:pPr marL="285750" lvl="0" indent="-285750">
              <a:buFont typeface="Wingdings" panose="05000000000000000000" pitchFamily="2" charset="2"/>
              <a:buChar char="v"/>
            </a:pPr>
            <a:endParaRPr lang="en-US" sz="2000" b="1" dirty="0">
              <a:solidFill>
                <a:schemeClr val="tx1"/>
              </a:solidFill>
              <a:latin typeface="+mj-lt"/>
              <a:cs typeface="Times New Roman" panose="02020603050405020304" pitchFamily="18" charset="0"/>
            </a:endParaRPr>
          </a:p>
        </p:txBody>
      </p:sp>
      <p:pic>
        <p:nvPicPr>
          <p:cNvPr id="2" name="Picture 1">
            <a:extLst>
              <a:ext uri="{FF2B5EF4-FFF2-40B4-BE49-F238E27FC236}">
                <a16:creationId xmlns:a16="http://schemas.microsoft.com/office/drawing/2014/main" id="{B122C962-DC81-468E-A229-3CF41EE603DE}"/>
              </a:ext>
            </a:extLst>
          </p:cNvPr>
          <p:cNvPicPr>
            <a:picLocks noChangeAspect="1"/>
          </p:cNvPicPr>
          <p:nvPr/>
        </p:nvPicPr>
        <p:blipFill>
          <a:blip r:embed="rId3"/>
          <a:stretch>
            <a:fillRect/>
          </a:stretch>
        </p:blipFill>
        <p:spPr>
          <a:xfrm>
            <a:off x="5943600" y="1524000"/>
            <a:ext cx="3048000" cy="3559553"/>
          </a:xfrm>
          <a:prstGeom prst="rect">
            <a:avLst/>
          </a:prstGeom>
        </p:spPr>
      </p:pic>
    </p:spTree>
    <p:extLst>
      <p:ext uri="{BB962C8B-B14F-4D97-AF65-F5344CB8AC3E}">
        <p14:creationId xmlns:p14="http://schemas.microsoft.com/office/powerpoint/2010/main" val="109455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Recommendation System</a:t>
            </a:r>
            <a:endParaRPr dirty="0">
              <a:solidFill>
                <a:schemeClr val="accent1">
                  <a:lumMod val="50000"/>
                </a:schemeClr>
              </a:solidFill>
              <a:effectLst>
                <a:outerShdw blurRad="38100" dist="38100" dir="2700000" algn="tl">
                  <a:srgbClr val="000000">
                    <a:alpha val="43137"/>
                  </a:srgbClr>
                </a:outerShdw>
              </a:effectLs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109</a:t>
            </a:fld>
            <a:endParaRPr/>
          </a:p>
        </p:txBody>
      </p:sp>
      <p:sp>
        <p:nvSpPr>
          <p:cNvPr id="5" name="Google Shape;175;p13">
            <a:extLst>
              <a:ext uri="{FF2B5EF4-FFF2-40B4-BE49-F238E27FC236}">
                <a16:creationId xmlns:a16="http://schemas.microsoft.com/office/drawing/2014/main" id="{38881802-B844-483A-A807-7B058FD537B0}"/>
              </a:ext>
            </a:extLst>
          </p:cNvPr>
          <p:cNvSpPr txBox="1">
            <a:spLocks noGrp="1"/>
          </p:cNvSpPr>
          <p:nvPr>
            <p:ph type="body" idx="1"/>
          </p:nvPr>
        </p:nvSpPr>
        <p:spPr>
          <a:xfrm>
            <a:off x="0" y="1295401"/>
            <a:ext cx="8991600" cy="5562599"/>
          </a:xfrm>
          <a:prstGeom prst="rect">
            <a:avLst/>
          </a:prstGeom>
        </p:spPr>
        <p:txBody>
          <a:bodyPr spcFirstLastPara="1" wrap="square" lIns="91425" tIns="91425" rIns="91425" bIns="91425" anchor="t" anchorCtr="0">
            <a:noAutofit/>
          </a:bodyPr>
          <a:lstStyle/>
          <a:p>
            <a:pPr marL="285750" indent="-285750" algn="just">
              <a:spcBef>
                <a:spcPts val="1200"/>
              </a:spcBef>
              <a:spcAft>
                <a:spcPts val="1200"/>
              </a:spcAft>
              <a:buFont typeface="Wingdings" panose="05000000000000000000" pitchFamily="2" charset="2"/>
              <a:buChar char="v"/>
            </a:pPr>
            <a:r>
              <a:rPr lang="en-US" sz="2400" b="1" dirty="0" err="1">
                <a:solidFill>
                  <a:schemeClr val="tx1"/>
                </a:solidFill>
                <a:latin typeface="Times New Roman" panose="02020603050405020304" pitchFamily="18" charset="0"/>
                <a:cs typeface="Times New Roman" panose="02020603050405020304" pitchFamily="18" charset="0"/>
              </a:rPr>
              <a:t>Lọc</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cộng</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tác</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dựa</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trên</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sản</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phẩm</a:t>
            </a:r>
            <a:r>
              <a:rPr lang="en-US" sz="2400" b="1" dirty="0">
                <a:solidFill>
                  <a:schemeClr val="tx1"/>
                </a:solidFill>
                <a:latin typeface="Times New Roman" panose="02020603050405020304" pitchFamily="18" charset="0"/>
                <a:cs typeface="Times New Roman" panose="02020603050405020304" pitchFamily="18" charset="0"/>
              </a:rPr>
              <a:t> (item-based filtering):</a:t>
            </a:r>
          </a:p>
          <a:p>
            <a:pPr algn="just">
              <a:spcBef>
                <a:spcPts val="1200"/>
              </a:spcBef>
              <a:spcAft>
                <a:spcPts val="1200"/>
              </a:spcAft>
            </a:pPr>
            <a:r>
              <a:rPr lang="vi-VN" sz="2000" dirty="0">
                <a:solidFill>
                  <a:schemeClr val="tx1"/>
                </a:solidFill>
                <a:latin typeface="+mj-lt"/>
              </a:rPr>
              <a:t>Phương pháp này được thực hiện qua các bước sau:</a:t>
            </a:r>
          </a:p>
          <a:p>
            <a:pPr algn="just">
              <a:spcBef>
                <a:spcPts val="1200"/>
              </a:spcBef>
              <a:spcAft>
                <a:spcPts val="1200"/>
              </a:spcAft>
            </a:pPr>
            <a:r>
              <a:rPr lang="vi-VN" sz="2000" dirty="0">
                <a:solidFill>
                  <a:schemeClr val="tx1"/>
                </a:solidFill>
                <a:latin typeface="+mj-lt"/>
              </a:rPr>
              <a:t>Biểu diễn mỗi sản phẩm bằng một vector các người dùng đã tương tác.</a:t>
            </a:r>
          </a:p>
          <a:p>
            <a:pPr algn="just">
              <a:spcBef>
                <a:spcPts val="1200"/>
              </a:spcBef>
              <a:spcAft>
                <a:spcPts val="1200"/>
              </a:spcAft>
            </a:pPr>
            <a:r>
              <a:rPr lang="vi-VN" sz="2000" dirty="0">
                <a:solidFill>
                  <a:schemeClr val="tx1"/>
                </a:solidFill>
                <a:latin typeface="+mj-lt"/>
              </a:rPr>
              <a:t>Tính độ tương tự giữa các sản phẩm.</a:t>
            </a:r>
          </a:p>
          <a:p>
            <a:pPr algn="just">
              <a:spcBef>
                <a:spcPts val="1200"/>
              </a:spcBef>
              <a:spcAft>
                <a:spcPts val="1200"/>
              </a:spcAft>
            </a:pPr>
            <a:r>
              <a:rPr lang="vi-VN" sz="2000" dirty="0">
                <a:solidFill>
                  <a:schemeClr val="tx1"/>
                </a:solidFill>
                <a:latin typeface="+mj-lt"/>
              </a:rPr>
              <a:t>Đối với người dùng </a:t>
            </a:r>
            <a:r>
              <a:rPr lang="vi-VN" sz="2000" i="1" dirty="0">
                <a:solidFill>
                  <a:schemeClr val="tx1"/>
                </a:solidFill>
                <a:latin typeface="+mj-lt"/>
              </a:rPr>
              <a:t>A</a:t>
            </a:r>
            <a:r>
              <a:rPr lang="vi-VN" sz="2000" dirty="0">
                <a:solidFill>
                  <a:schemeClr val="tx1"/>
                </a:solidFill>
                <a:latin typeface="+mj-lt"/>
              </a:rPr>
              <a:t>, tìm các sản phẩm tương tự với sản phẩm </a:t>
            </a:r>
            <a:r>
              <a:rPr lang="vi-VN" sz="2000" i="1" dirty="0">
                <a:solidFill>
                  <a:schemeClr val="tx1"/>
                </a:solidFill>
                <a:latin typeface="+mj-lt"/>
              </a:rPr>
              <a:t>A</a:t>
            </a:r>
            <a:r>
              <a:rPr lang="vi-VN" sz="2000" dirty="0">
                <a:solidFill>
                  <a:schemeClr val="tx1"/>
                </a:solidFill>
                <a:latin typeface="+mj-lt"/>
              </a:rPr>
              <a:t> đã tương tác.</a:t>
            </a:r>
          </a:p>
          <a:p>
            <a:pPr algn="just">
              <a:spcBef>
                <a:spcPts val="1200"/>
              </a:spcBef>
              <a:spcAft>
                <a:spcPts val="1200"/>
              </a:spcAft>
            </a:pPr>
            <a:r>
              <a:rPr lang="vi-VN" sz="2000" dirty="0">
                <a:solidFill>
                  <a:schemeClr val="tx1"/>
                </a:solidFill>
                <a:latin typeface="+mj-lt"/>
              </a:rPr>
              <a:t>Khuyến nghị sản phẩm cho </a:t>
            </a:r>
            <a:r>
              <a:rPr lang="vi-VN" sz="2000" i="1" dirty="0">
                <a:solidFill>
                  <a:schemeClr val="tx1"/>
                </a:solidFill>
                <a:latin typeface="+mj-lt"/>
              </a:rPr>
              <a:t>A</a:t>
            </a:r>
            <a:r>
              <a:rPr lang="vi-VN" sz="2000" dirty="0">
                <a:solidFill>
                  <a:schemeClr val="tx1"/>
                </a:solidFill>
                <a:latin typeface="+mj-lt"/>
              </a:rPr>
              <a:t> từ các sản phẩm nói trên, bằng các tiêu chí như trọng số cao, nhiều người tương tác…</a:t>
            </a:r>
          </a:p>
          <a:p>
            <a:pPr marL="285750" indent="-285750">
              <a:buFont typeface="Wingdings" panose="05000000000000000000" pitchFamily="2" charset="2"/>
              <a:buChar char="v"/>
            </a:pPr>
            <a:endParaRPr lang="en-US" sz="2000" dirty="0">
              <a:solidFill>
                <a:schemeClr val="tx1"/>
              </a:solidFill>
              <a:latin typeface="+mj-lt"/>
            </a:endParaRPr>
          </a:p>
          <a:p>
            <a:pPr marL="285750" lvl="0" indent="-285750">
              <a:buFont typeface="Wingdings" panose="05000000000000000000" pitchFamily="2" charset="2"/>
              <a:buChar char="v"/>
            </a:pPr>
            <a:endParaRPr lang="en-US" sz="2000" b="1" dirty="0">
              <a:solidFill>
                <a:schemeClr val="tx1"/>
              </a:solidFill>
              <a:latin typeface="+mj-lt"/>
              <a:cs typeface="Times New Roman" panose="02020603050405020304" pitchFamily="18" charset="0"/>
            </a:endParaRPr>
          </a:p>
        </p:txBody>
      </p:sp>
    </p:spTree>
    <p:extLst>
      <p:ext uri="{BB962C8B-B14F-4D97-AF65-F5344CB8AC3E}">
        <p14:creationId xmlns:p14="http://schemas.microsoft.com/office/powerpoint/2010/main" val="139603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1000"/>
                                        <p:tgtEl>
                                          <p:spTgt spid="5">
                                            <p:txEl>
                                              <p:pRg st="3" end="3"/>
                                            </p:txEl>
                                          </p:spTgt>
                                        </p:tgtEl>
                                      </p:cBhvr>
                                    </p:animEffect>
                                    <p:anim calcmode="lin" valueType="num">
                                      <p:cBhvr>
                                        <p:cTn id="2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1000"/>
                                        <p:tgtEl>
                                          <p:spTgt spid="5">
                                            <p:txEl>
                                              <p:pRg st="4" end="4"/>
                                            </p:txEl>
                                          </p:spTgt>
                                        </p:tgtEl>
                                      </p:cBhvr>
                                    </p:animEffect>
                                    <p:anim calcmode="lin" valueType="num">
                                      <p:cBhvr>
                                        <p:cTn id="29"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fade">
                                      <p:cBhvr>
                                        <p:cTn id="35" dur="1000"/>
                                        <p:tgtEl>
                                          <p:spTgt spid="5">
                                            <p:txEl>
                                              <p:pRg st="5" end="5"/>
                                            </p:txEl>
                                          </p:spTgt>
                                        </p:tgtEl>
                                      </p:cBhvr>
                                    </p:animEffect>
                                    <p:anim calcmode="lin" valueType="num">
                                      <p:cBhvr>
                                        <p:cTn id="36"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Giải</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Pháp</a:t>
            </a:r>
            <a:r>
              <a:rPr lang="en-US" dirty="0">
                <a:solidFill>
                  <a:schemeClr val="accent1">
                    <a:lumMod val="50000"/>
                  </a:schemeClr>
                </a:solidFill>
                <a:effectLst>
                  <a:outerShdw blurRad="38100" dist="38100" dir="2700000" algn="tl">
                    <a:srgbClr val="000000">
                      <a:alpha val="43137"/>
                    </a:srgbClr>
                  </a:outerShdw>
                </a:effectLst>
                <a:latin typeface="+mn-lt"/>
              </a:rPr>
              <a:t> Big Data - </a:t>
            </a:r>
            <a:r>
              <a:rPr lang="en-US" dirty="0" err="1">
                <a:solidFill>
                  <a:schemeClr val="accent1">
                    <a:lumMod val="50000"/>
                  </a:schemeClr>
                </a:solidFill>
                <a:effectLst>
                  <a:outerShdw blurRad="38100" dist="38100" dir="2700000" algn="tl">
                    <a:srgbClr val="000000">
                      <a:alpha val="43137"/>
                    </a:srgbClr>
                  </a:outerShdw>
                </a:effectLst>
                <a:latin typeface="+mn-lt"/>
              </a:rPr>
              <a:t>Hadoop</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600" y="1524000"/>
            <a:ext cx="8458200" cy="3810000"/>
          </a:xfrm>
          <a:prstGeom prst="rect">
            <a:avLst/>
          </a:prstGeom>
        </p:spPr>
        <p:txBody>
          <a:bodyPr spcFirstLastPara="1" wrap="square" lIns="91425" tIns="91425" rIns="91425" bIns="91425" anchor="t" anchorCtr="0">
            <a:noAutofit/>
          </a:bodyPr>
          <a:lstStyle/>
          <a:p>
            <a:pPr marL="285750" indent="-285750" algn="just"/>
            <a:r>
              <a:rPr lang="en-US" sz="2000" b="1" dirty="0" err="1">
                <a:solidFill>
                  <a:schemeClr val="tx1"/>
                </a:solidFill>
                <a:latin typeface="Times New Roman" panose="02020603050405020304" pitchFamily="18" charset="0"/>
                <a:cs typeface="Times New Roman" panose="02020603050405020304" pitchFamily="18" charset="0"/>
              </a:rPr>
              <a:t>Hadoop</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giúp lưu trữ và xử lý Big Data</a:t>
            </a:r>
            <a:r>
              <a:rPr lang="en-US" sz="2000" dirty="0">
                <a:solidFill>
                  <a:schemeClr val="tx1"/>
                </a:solidFill>
                <a:latin typeface="Times New Roman" panose="02020603050405020304" pitchFamily="18" charset="0"/>
                <a:cs typeface="Times New Roman" panose="02020603050405020304" pitchFamily="18" charset="0"/>
              </a:rPr>
              <a:t>.</a:t>
            </a:r>
          </a:p>
          <a:p>
            <a:pPr marL="285750" indent="-285750"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Hadoop</a:t>
            </a:r>
            <a:r>
              <a:rPr lang="vi-VN" sz="2000" dirty="0">
                <a:solidFill>
                  <a:schemeClr val="tx1"/>
                </a:solidFill>
                <a:latin typeface="Times New Roman" panose="02020603050405020304" pitchFamily="18" charset="0"/>
                <a:cs typeface="Times New Roman" panose="02020603050405020304" pitchFamily="18" charset="0"/>
              </a:rPr>
              <a:t> hiện thực mô hình </a:t>
            </a:r>
            <a:r>
              <a:rPr lang="vi-VN" sz="2000" b="1" dirty="0">
                <a:solidFill>
                  <a:schemeClr val="tx1"/>
                </a:solidFill>
                <a:latin typeface="Times New Roman" panose="02020603050405020304" pitchFamily="18" charset="0"/>
                <a:cs typeface="Times New Roman" panose="02020603050405020304" pitchFamily="18" charset="0"/>
              </a:rPr>
              <a:t>MapReduce</a:t>
            </a:r>
            <a:r>
              <a:rPr lang="vi-VN" sz="2000" dirty="0">
                <a:solidFill>
                  <a:schemeClr val="tx1"/>
                </a:solidFill>
                <a:latin typeface="Times New Roman" panose="02020603050405020304" pitchFamily="18" charset="0"/>
                <a:cs typeface="Times New Roman" panose="02020603050405020304" pitchFamily="18" charset="0"/>
              </a:rPr>
              <a:t>, ứng dụng sẽ được chia nhỏ ra thành nhiều phân đoạn khác nhau được chạy song song trên nhiều </a:t>
            </a:r>
            <a:r>
              <a:rPr lang="vi-VN" sz="2000" b="1" dirty="0">
                <a:solidFill>
                  <a:schemeClr val="tx1"/>
                </a:solidFill>
                <a:latin typeface="Times New Roman" panose="02020603050405020304" pitchFamily="18" charset="0"/>
                <a:cs typeface="Times New Roman" panose="02020603050405020304" pitchFamily="18" charset="0"/>
              </a:rPr>
              <a:t>node</a:t>
            </a:r>
            <a:r>
              <a:rPr lang="vi-VN" sz="2000" dirty="0">
                <a:solidFill>
                  <a:schemeClr val="tx1"/>
                </a:solidFill>
                <a:latin typeface="Times New Roman" panose="02020603050405020304" pitchFamily="18" charset="0"/>
                <a:cs typeface="Times New Roman" panose="02020603050405020304" pitchFamily="18" charset="0"/>
              </a:rPr>
              <a:t> khác nhau</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139225"/>
            <a:ext cx="6027133" cy="2153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779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a:spLocks noGrp="1"/>
          </p:cNvSpPr>
          <p:nvPr>
            <p:ph type="ctrTitle"/>
          </p:nvPr>
        </p:nvSpPr>
        <p:spPr>
          <a:xfrm>
            <a:off x="304800" y="2590800"/>
            <a:ext cx="8686800" cy="1241600"/>
          </a:xfrm>
          <a:prstGeom prst="rect">
            <a:avLst/>
          </a:prstGeom>
        </p:spPr>
        <p:txBody>
          <a:bodyPr spcFirstLastPara="1" wrap="square" lIns="91425" tIns="91425" rIns="91425" bIns="91425" anchor="b" anchorCtr="0">
            <a:noAutofit/>
          </a:bodyPr>
          <a:lstStyle/>
          <a:p>
            <a:pPr lvl="0" algn="ctr"/>
            <a:r>
              <a:rPr lang="en-US" sz="4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Demo </a:t>
            </a:r>
            <a:r>
              <a:rPr lang="en-US" sz="40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lọc</a:t>
            </a:r>
            <a:r>
              <a:rPr lang="en-US" sz="4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cộng</a:t>
            </a:r>
            <a:r>
              <a:rPr lang="en-US" sz="4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tác</a:t>
            </a:r>
            <a:r>
              <a:rPr lang="en-US" sz="4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dựa</a:t>
            </a:r>
            <a:r>
              <a:rPr lang="en-US" sz="4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trên</a:t>
            </a:r>
            <a:r>
              <a:rPr lang="en-US" sz="4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sản</a:t>
            </a:r>
            <a:r>
              <a:rPr lang="en-US" sz="4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phẩm</a:t>
            </a:r>
            <a:r>
              <a:rPr lang="en-US" sz="4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sz="40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49706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a:spLocks noGrp="1"/>
          </p:cNvSpPr>
          <p:nvPr>
            <p:ph type="ctrTitle"/>
          </p:nvPr>
        </p:nvSpPr>
        <p:spPr>
          <a:xfrm>
            <a:off x="304800" y="2971800"/>
            <a:ext cx="8686800" cy="860600"/>
          </a:xfrm>
          <a:prstGeom prst="rect">
            <a:avLst/>
          </a:prstGeom>
        </p:spPr>
        <p:txBody>
          <a:bodyPr spcFirstLastPara="1" wrap="square" lIns="91425" tIns="91425" rIns="91425" bIns="91425" anchor="b" anchorCtr="0">
            <a:noAutofit/>
          </a:bodyPr>
          <a:lstStyle/>
          <a:p>
            <a:pPr lvl="0" algn="ctr"/>
            <a:r>
              <a:rPr lang="en-US" sz="4000" dirty="0" err="1">
                <a:solidFill>
                  <a:schemeClr val="tx1"/>
                </a:solidFill>
                <a:effectLst>
                  <a:outerShdw blurRad="38100" dist="38100" dir="2700000" algn="tl">
                    <a:srgbClr val="000000">
                      <a:alpha val="43137"/>
                    </a:srgbClr>
                  </a:outerShdw>
                </a:effectLst>
                <a:latin typeface="VNI-Trung Kien" pitchFamily="2" charset="0"/>
              </a:rPr>
              <a:t>Xin</a:t>
            </a:r>
            <a:r>
              <a:rPr lang="en-US" sz="4000" dirty="0">
                <a:solidFill>
                  <a:schemeClr val="tx1"/>
                </a:solidFill>
                <a:effectLst>
                  <a:outerShdw blurRad="38100" dist="38100" dir="2700000" algn="tl">
                    <a:srgbClr val="000000">
                      <a:alpha val="43137"/>
                    </a:srgbClr>
                  </a:outerShdw>
                </a:effectLst>
                <a:latin typeface="VNI-Trung Kien" pitchFamily="2" charset="0"/>
              </a:rPr>
              <a:t> Cam On </a:t>
            </a:r>
            <a:r>
              <a:rPr lang="en-US" sz="4000" dirty="0" err="1">
                <a:solidFill>
                  <a:schemeClr val="tx1"/>
                </a:solidFill>
                <a:effectLst>
                  <a:outerShdw blurRad="38100" dist="38100" dir="2700000" algn="tl">
                    <a:srgbClr val="000000">
                      <a:alpha val="43137"/>
                    </a:srgbClr>
                  </a:outerShdw>
                </a:effectLst>
                <a:latin typeface="VNI-Trung Kien" pitchFamily="2" charset="0"/>
              </a:rPr>
              <a:t>Thay</a:t>
            </a:r>
            <a:r>
              <a:rPr lang="en-US" sz="4000" dirty="0">
                <a:solidFill>
                  <a:schemeClr val="tx1"/>
                </a:solidFill>
                <a:effectLst>
                  <a:outerShdw blurRad="38100" dist="38100" dir="2700000" algn="tl">
                    <a:srgbClr val="000000">
                      <a:alpha val="43137"/>
                    </a:srgbClr>
                  </a:outerShdw>
                </a:effectLst>
                <a:latin typeface="VNI-Trung Kien" pitchFamily="2" charset="0"/>
              </a:rPr>
              <a:t> </a:t>
            </a:r>
            <a:r>
              <a:rPr lang="en-US" sz="4000" dirty="0" err="1">
                <a:solidFill>
                  <a:schemeClr val="tx1"/>
                </a:solidFill>
                <a:effectLst>
                  <a:outerShdw blurRad="38100" dist="38100" dir="2700000" algn="tl">
                    <a:srgbClr val="000000">
                      <a:alpha val="43137"/>
                    </a:srgbClr>
                  </a:outerShdw>
                </a:effectLst>
                <a:latin typeface="VNI-Trung Kien" pitchFamily="2" charset="0"/>
              </a:rPr>
              <a:t>Và</a:t>
            </a:r>
            <a:r>
              <a:rPr lang="en-US" sz="4000" dirty="0">
                <a:solidFill>
                  <a:schemeClr val="tx1"/>
                </a:solidFill>
                <a:effectLst>
                  <a:outerShdw blurRad="38100" dist="38100" dir="2700000" algn="tl">
                    <a:srgbClr val="000000">
                      <a:alpha val="43137"/>
                    </a:srgbClr>
                  </a:outerShdw>
                </a:effectLst>
                <a:latin typeface="VNI-Trung Kien" pitchFamily="2" charset="0"/>
              </a:rPr>
              <a:t> a </a:t>
            </a:r>
            <a:r>
              <a:rPr lang="en-US" sz="4000" dirty="0" err="1">
                <a:solidFill>
                  <a:schemeClr val="tx1"/>
                </a:solidFill>
                <a:effectLst>
                  <a:outerShdw blurRad="38100" dist="38100" dir="2700000" algn="tl">
                    <a:srgbClr val="000000">
                      <a:alpha val="43137"/>
                    </a:srgbClr>
                  </a:outerShdw>
                </a:effectLst>
                <a:latin typeface="VNI-Trung Kien" pitchFamily="2" charset="0"/>
              </a:rPr>
              <a:t>Cac</a:t>
            </a:r>
            <a:r>
              <a:rPr lang="en-US" sz="4000" dirty="0">
                <a:solidFill>
                  <a:schemeClr val="tx1"/>
                </a:solidFill>
                <a:effectLst>
                  <a:outerShdw blurRad="38100" dist="38100" dir="2700000" algn="tl">
                    <a:srgbClr val="000000">
                      <a:alpha val="43137"/>
                    </a:srgbClr>
                  </a:outerShdw>
                </a:effectLst>
                <a:latin typeface="VNI-Trung Kien" pitchFamily="2" charset="0"/>
              </a:rPr>
              <a:t> Ban Da Lang </a:t>
            </a:r>
            <a:r>
              <a:rPr lang="en-US" sz="4000" dirty="0" err="1">
                <a:solidFill>
                  <a:schemeClr val="tx1"/>
                </a:solidFill>
                <a:effectLst>
                  <a:outerShdw blurRad="38100" dist="38100" dir="2700000" algn="tl">
                    <a:srgbClr val="000000">
                      <a:alpha val="43137"/>
                    </a:srgbClr>
                  </a:outerShdw>
                </a:effectLst>
                <a:latin typeface="VNI-Trung Kien" pitchFamily="2" charset="0"/>
              </a:rPr>
              <a:t>Nghe</a:t>
            </a:r>
            <a:endParaRPr sz="4000" dirty="0">
              <a:solidFill>
                <a:schemeClr val="tx1"/>
              </a:solidFill>
              <a:effectLst>
                <a:outerShdw blurRad="38100" dist="38100" dir="2700000" algn="tl">
                  <a:srgbClr val="000000">
                    <a:alpha val="43137"/>
                  </a:srgbClr>
                </a:outerShdw>
              </a:effectLst>
              <a:latin typeface="VNI-Trung Kien" pitchFamily="2" charset="0"/>
            </a:endParaRPr>
          </a:p>
        </p:txBody>
      </p:sp>
    </p:spTree>
    <p:extLst>
      <p:ext uri="{BB962C8B-B14F-4D97-AF65-F5344CB8AC3E}">
        <p14:creationId xmlns:p14="http://schemas.microsoft.com/office/powerpoint/2010/main" val="2004122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vi-VN" dirty="0">
                <a:solidFill>
                  <a:schemeClr val="accent1">
                    <a:lumMod val="50000"/>
                  </a:schemeClr>
                </a:solidFill>
                <a:effectLst>
                  <a:outerShdw blurRad="38100" dist="38100" dir="2700000" algn="tl">
                    <a:srgbClr val="000000">
                      <a:alpha val="43137"/>
                    </a:srgbClr>
                  </a:outerShdw>
                </a:effectLst>
                <a:latin typeface="+mn-lt"/>
              </a:rPr>
              <a:t>Vấn </a:t>
            </a:r>
            <a:r>
              <a:rPr lang="en-US" dirty="0">
                <a:solidFill>
                  <a:schemeClr val="accent1">
                    <a:lumMod val="50000"/>
                  </a:schemeClr>
                </a:solidFill>
                <a:effectLst>
                  <a:outerShdw blurRad="38100" dist="38100" dir="2700000" algn="tl">
                    <a:srgbClr val="000000">
                      <a:alpha val="43137"/>
                    </a:srgbClr>
                  </a:outerShdw>
                </a:effectLst>
                <a:latin typeface="+mn-lt"/>
              </a:rPr>
              <a:t>Đ</a:t>
            </a:r>
            <a:r>
              <a:rPr lang="vi-VN" dirty="0">
                <a:solidFill>
                  <a:schemeClr val="accent1">
                    <a:lumMod val="50000"/>
                  </a:schemeClr>
                </a:solidFill>
                <a:effectLst>
                  <a:outerShdw blurRad="38100" dist="38100" dir="2700000" algn="tl">
                    <a:srgbClr val="000000">
                      <a:alpha val="43137"/>
                    </a:srgbClr>
                  </a:outerShdw>
                </a:effectLst>
                <a:latin typeface="+mn-lt"/>
              </a:rPr>
              <a:t>ề </a:t>
            </a:r>
            <a:r>
              <a:rPr lang="en-US" dirty="0">
                <a:solidFill>
                  <a:schemeClr val="accent1">
                    <a:lumMod val="50000"/>
                  </a:schemeClr>
                </a:solidFill>
                <a:effectLst>
                  <a:outerShdw blurRad="38100" dist="38100" dir="2700000" algn="tl">
                    <a:srgbClr val="000000">
                      <a:alpha val="43137"/>
                    </a:srgbClr>
                  </a:outerShdw>
                </a:effectLst>
                <a:latin typeface="+mn-lt"/>
              </a:rPr>
              <a:t>M</a:t>
            </a:r>
            <a:r>
              <a:rPr lang="vi-VN" dirty="0">
                <a:solidFill>
                  <a:schemeClr val="accent1">
                    <a:lumMod val="50000"/>
                  </a:schemeClr>
                </a:solidFill>
                <a:effectLst>
                  <a:outerShdw blurRad="38100" dist="38100" dir="2700000" algn="tl">
                    <a:srgbClr val="000000">
                      <a:alpha val="43137"/>
                    </a:srgbClr>
                  </a:outerShdw>
                </a:effectLst>
                <a:latin typeface="+mn-lt"/>
              </a:rPr>
              <a:t>à Hadoop </a:t>
            </a:r>
            <a:r>
              <a:rPr lang="en-US" dirty="0">
                <a:solidFill>
                  <a:schemeClr val="accent1">
                    <a:lumMod val="50000"/>
                  </a:schemeClr>
                </a:solidFill>
                <a:effectLst>
                  <a:outerShdw blurRad="38100" dist="38100" dir="2700000" algn="tl">
                    <a:srgbClr val="000000">
                      <a:alpha val="43137"/>
                    </a:srgbClr>
                  </a:outerShdw>
                </a:effectLst>
                <a:latin typeface="+mn-lt"/>
              </a:rPr>
              <a:t>G</a:t>
            </a:r>
            <a:r>
              <a:rPr lang="vi-VN" dirty="0">
                <a:solidFill>
                  <a:schemeClr val="accent1">
                    <a:lumMod val="50000"/>
                  </a:schemeClr>
                </a:solidFill>
                <a:effectLst>
                  <a:outerShdw blurRad="38100" dist="38100" dir="2700000" algn="tl">
                    <a:srgbClr val="000000">
                      <a:alpha val="43137"/>
                    </a:srgbClr>
                  </a:outerShdw>
                </a:effectLst>
                <a:latin typeface="+mn-lt"/>
              </a:rPr>
              <a:t>iải </a:t>
            </a:r>
            <a:r>
              <a:rPr lang="en-US" dirty="0">
                <a:solidFill>
                  <a:schemeClr val="accent1">
                    <a:lumMod val="50000"/>
                  </a:schemeClr>
                </a:solidFill>
                <a:effectLst>
                  <a:outerShdw blurRad="38100" dist="38100" dir="2700000" algn="tl">
                    <a:srgbClr val="000000">
                      <a:alpha val="43137"/>
                    </a:srgbClr>
                  </a:outerShdw>
                </a:effectLst>
                <a:latin typeface="+mn-lt"/>
              </a:rPr>
              <a:t>Q</a:t>
            </a:r>
            <a:r>
              <a:rPr lang="vi-VN" dirty="0">
                <a:solidFill>
                  <a:schemeClr val="accent1">
                    <a:lumMod val="50000"/>
                  </a:schemeClr>
                </a:solidFill>
                <a:effectLst>
                  <a:outerShdw blurRad="38100" dist="38100" dir="2700000" algn="tl">
                    <a:srgbClr val="000000">
                      <a:alpha val="43137"/>
                    </a:srgbClr>
                  </a:outerShdw>
                </a:effectLst>
                <a:latin typeface="+mn-lt"/>
              </a:rPr>
              <a:t>uyết</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600" y="1524000"/>
            <a:ext cx="8458200" cy="3810000"/>
          </a:xfrm>
          <a:prstGeom prst="rect">
            <a:avLst/>
          </a:prstGeom>
        </p:spPr>
        <p:txBody>
          <a:bodyPr spcFirstLastPara="1" wrap="square" lIns="91425" tIns="91425" rIns="91425" bIns="91425" anchor="t" anchorCtr="0">
            <a:noAutofit/>
          </a:bodyPr>
          <a:lstStyle/>
          <a:p>
            <a:pPr marL="285750" indent="-285750"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Làm việc với khối lượng dữ liệu khổng lồ (Petabyte).</a:t>
            </a:r>
          </a:p>
          <a:p>
            <a:pPr marL="285750" indent="-285750"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Xử lý trong môi trường phân tán, dữ liệu lưu trữ ở nhiều phần cứng khác nhau, yêu cầu xử lý đồng bộ</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trong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thời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gian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thực</a:t>
            </a:r>
            <a:r>
              <a:rPr lang="en-US" sz="2000" dirty="0">
                <a:solidFill>
                  <a:schemeClr val="tx1"/>
                </a:solidFill>
                <a:latin typeface="Times New Roman" panose="02020603050405020304" pitchFamily="18" charset="0"/>
                <a:cs typeface="Times New Roman" panose="02020603050405020304" pitchFamily="18" charset="0"/>
              </a:rPr>
              <a:t>.</a:t>
            </a:r>
            <a:endParaRPr lang="vi-VN" sz="2000" dirty="0">
              <a:solidFill>
                <a:schemeClr val="tx1"/>
              </a:solidFill>
              <a:latin typeface="Times New Roman" panose="02020603050405020304" pitchFamily="18" charset="0"/>
              <a:cs typeface="Times New Roman" panose="02020603050405020304" pitchFamily="18" charset="0"/>
            </a:endParaRPr>
          </a:p>
          <a:p>
            <a:pPr marL="285750" indent="-285750" algn="just">
              <a:spcBef>
                <a:spcPts val="1200"/>
              </a:spcBef>
              <a:spcAft>
                <a:spcPts val="1200"/>
              </a:spcAft>
            </a:pPr>
            <a:r>
              <a:rPr lang="en-US" sz="2000" dirty="0" err="1">
                <a:solidFill>
                  <a:schemeClr val="tx1"/>
                </a:solidFill>
                <a:latin typeface="Times New Roman" panose="02020603050405020304" pitchFamily="18" charset="0"/>
                <a:cs typeface="Times New Roman" panose="02020603050405020304" pitchFamily="18" charset="0"/>
              </a:rPr>
              <a:t>Xử</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lý</a:t>
            </a:r>
            <a:r>
              <a:rPr lang="en-US" sz="2000" dirty="0">
                <a:solidFill>
                  <a:schemeClr val="tx1"/>
                </a:solidFill>
                <a:latin typeface="Times New Roman" panose="02020603050405020304" pitchFamily="18" charset="0"/>
                <a:cs typeface="Times New Roman" panose="02020603050405020304" pitchFamily="18" charset="0"/>
              </a:rPr>
              <a:t> c</a:t>
            </a:r>
            <a:r>
              <a:rPr lang="vi-VN" sz="2000" dirty="0">
                <a:solidFill>
                  <a:schemeClr val="tx1"/>
                </a:solidFill>
                <a:latin typeface="Times New Roman" panose="02020603050405020304" pitchFamily="18" charset="0"/>
                <a:cs typeface="Times New Roman" panose="02020603050405020304" pitchFamily="18" charset="0"/>
              </a:rPr>
              <a:t>ác lỗi xuất hiện thường xuyên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Mất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hệ</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thống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bị</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sập</a:t>
            </a:r>
            <a:r>
              <a:rPr lang="en-US" sz="2000" dirty="0">
                <a:solidFill>
                  <a:schemeClr val="tx1"/>
                </a:solidFill>
                <a:latin typeface="Times New Roman" panose="02020603050405020304" pitchFamily="18" charset="0"/>
                <a:cs typeface="Times New Roman" panose="02020603050405020304" pitchFamily="18" charset="0"/>
              </a:rPr>
              <a:t>,…)</a:t>
            </a:r>
            <a:r>
              <a:rPr lang="vi-VN" sz="2000" dirty="0">
                <a:solidFill>
                  <a:schemeClr val="tx1"/>
                </a:solidFill>
                <a:latin typeface="Times New Roman" panose="02020603050405020304" pitchFamily="18" charset="0"/>
                <a:cs typeface="Times New Roman" panose="02020603050405020304" pitchFamily="18" charset="0"/>
              </a:rPr>
              <a:t>.</a:t>
            </a:r>
          </a:p>
          <a:p>
            <a:pPr marL="285750" indent="-285750"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Băng thông giữa các phần cứng vật lý chứa dữ liệu phân tán có giới hạn.</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84251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3" end="3"/>
                                            </p:txEl>
                                          </p:spTgt>
                                        </p:tgtEl>
                                        <p:attrNameLst>
                                          <p:attrName>style.visibility</p:attrName>
                                        </p:attrNameLst>
                                      </p:cBhvr>
                                      <p:to>
                                        <p:strVal val="visible"/>
                                      </p:to>
                                    </p:set>
                                    <p:animEffect transition="in" filter="fade">
                                      <p:cBhvr>
                                        <p:cTn id="28" dur="1000"/>
                                        <p:tgtEl>
                                          <p:spTgt spid="175">
                                            <p:txEl>
                                              <p:pRg st="3" end="3"/>
                                            </p:txEl>
                                          </p:spTgt>
                                        </p:tgtEl>
                                      </p:cBhvr>
                                    </p:animEffect>
                                    <p:anim calcmode="lin" valueType="num">
                                      <p:cBhvr>
                                        <p:cTn id="29"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vi-VN" dirty="0">
                <a:solidFill>
                  <a:schemeClr val="accent1">
                    <a:lumMod val="50000"/>
                  </a:schemeClr>
                </a:solidFill>
                <a:effectLst>
                  <a:outerShdw blurRad="38100" dist="38100" dir="2700000" algn="tl">
                    <a:srgbClr val="000000">
                      <a:alpha val="43137"/>
                    </a:srgbClr>
                  </a:outerShdw>
                </a:effectLst>
                <a:latin typeface="+mn-lt"/>
              </a:rPr>
              <a:t>Hướng </a:t>
            </a:r>
            <a:r>
              <a:rPr lang="en-US" dirty="0">
                <a:solidFill>
                  <a:schemeClr val="accent1">
                    <a:lumMod val="50000"/>
                  </a:schemeClr>
                </a:solidFill>
                <a:effectLst>
                  <a:outerShdw blurRad="38100" dist="38100" dir="2700000" algn="tl">
                    <a:srgbClr val="000000">
                      <a:alpha val="43137"/>
                    </a:srgbClr>
                  </a:outerShdw>
                </a:effectLst>
                <a:latin typeface="+mn-lt"/>
              </a:rPr>
              <a:t>G</a:t>
            </a:r>
            <a:r>
              <a:rPr lang="vi-VN" dirty="0">
                <a:solidFill>
                  <a:schemeClr val="accent1">
                    <a:lumMod val="50000"/>
                  </a:schemeClr>
                </a:solidFill>
                <a:effectLst>
                  <a:outerShdw blurRad="38100" dist="38100" dir="2700000" algn="tl">
                    <a:srgbClr val="000000">
                      <a:alpha val="43137"/>
                    </a:srgbClr>
                  </a:outerShdw>
                </a:effectLst>
                <a:latin typeface="+mn-lt"/>
              </a:rPr>
              <a:t>iải </a:t>
            </a:r>
            <a:r>
              <a:rPr lang="en-US" dirty="0">
                <a:solidFill>
                  <a:schemeClr val="accent1">
                    <a:lumMod val="50000"/>
                  </a:schemeClr>
                </a:solidFill>
                <a:effectLst>
                  <a:outerShdw blurRad="38100" dist="38100" dir="2700000" algn="tl">
                    <a:srgbClr val="000000">
                      <a:alpha val="43137"/>
                    </a:srgbClr>
                  </a:outerShdw>
                </a:effectLst>
                <a:latin typeface="+mn-lt"/>
              </a:rPr>
              <a:t>Q</a:t>
            </a:r>
            <a:r>
              <a:rPr lang="vi-VN" dirty="0">
                <a:solidFill>
                  <a:schemeClr val="accent1">
                    <a:lumMod val="50000"/>
                  </a:schemeClr>
                </a:solidFill>
                <a:effectLst>
                  <a:outerShdw blurRad="38100" dist="38100" dir="2700000" algn="tl">
                    <a:srgbClr val="000000">
                      <a:alpha val="43137"/>
                    </a:srgbClr>
                  </a:outerShdw>
                </a:effectLst>
                <a:latin typeface="+mn-lt"/>
              </a:rPr>
              <a:t>uyết </a:t>
            </a:r>
            <a:r>
              <a:rPr lang="en-US" dirty="0">
                <a:solidFill>
                  <a:schemeClr val="accent1">
                    <a:lumMod val="50000"/>
                  </a:schemeClr>
                </a:solidFill>
                <a:effectLst>
                  <a:outerShdw blurRad="38100" dist="38100" dir="2700000" algn="tl">
                    <a:srgbClr val="000000">
                      <a:alpha val="43137"/>
                    </a:srgbClr>
                  </a:outerShdw>
                </a:effectLst>
                <a:latin typeface="+mn-lt"/>
              </a:rPr>
              <a:t>C</a:t>
            </a:r>
            <a:r>
              <a:rPr lang="vi-VN" dirty="0">
                <a:solidFill>
                  <a:schemeClr val="accent1">
                    <a:lumMod val="50000"/>
                  </a:schemeClr>
                </a:solidFill>
                <a:effectLst>
                  <a:outerShdw blurRad="38100" dist="38100" dir="2700000" algn="tl">
                    <a:srgbClr val="000000">
                      <a:alpha val="43137"/>
                    </a:srgbClr>
                  </a:outerShdw>
                </a:effectLst>
                <a:latin typeface="+mn-lt"/>
              </a:rPr>
              <a:t>ủa Hadoop</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600" y="1524000"/>
            <a:ext cx="8458200" cy="3810000"/>
          </a:xfrm>
          <a:prstGeom prst="rect">
            <a:avLst/>
          </a:prstGeom>
        </p:spPr>
        <p:txBody>
          <a:bodyPr spcFirstLastPara="1" wrap="square" lIns="91425" tIns="91425" rIns="91425" bIns="91425" anchor="t" anchorCtr="0">
            <a:noAutofit/>
          </a:bodyPr>
          <a:lstStyle/>
          <a:p>
            <a:pPr marL="285750" indent="-285750" algn="just"/>
            <a:r>
              <a:rPr lang="vi-VN" sz="2000" dirty="0">
                <a:solidFill>
                  <a:schemeClr val="tx1"/>
                </a:solidFill>
                <a:latin typeface="Times New Roman" panose="02020603050405020304" pitchFamily="18" charset="0"/>
                <a:cs typeface="Times New Roman" panose="02020603050405020304" pitchFamily="18" charset="0"/>
              </a:rPr>
              <a:t>Quản lý file phân tán: </a:t>
            </a:r>
            <a:r>
              <a:rPr lang="vi-VN" sz="2000" b="1" dirty="0">
                <a:solidFill>
                  <a:schemeClr val="tx1"/>
                </a:solidFill>
                <a:latin typeface="Times New Roman" panose="02020603050405020304" pitchFamily="18" charset="0"/>
                <a:cs typeface="Times New Roman" panose="02020603050405020304" pitchFamily="18" charset="0"/>
              </a:rPr>
              <a:t>Hadoop Distributed File System</a:t>
            </a:r>
            <a:r>
              <a:rPr lang="vi-VN" sz="2000" dirty="0">
                <a:solidFill>
                  <a:schemeClr val="tx1"/>
                </a:solidFill>
                <a:latin typeface="Times New Roman" panose="02020603050405020304" pitchFamily="18" charset="0"/>
                <a:cs typeface="Times New Roman" panose="02020603050405020304" pitchFamily="18" charset="0"/>
              </a:rPr>
              <a:t> (</a:t>
            </a:r>
            <a:r>
              <a:rPr lang="vi-VN" sz="2000" b="1" dirty="0">
                <a:solidFill>
                  <a:schemeClr val="tx1"/>
                </a:solidFill>
                <a:latin typeface="Times New Roman" panose="02020603050405020304" pitchFamily="18" charset="0"/>
                <a:cs typeface="Times New Roman" panose="02020603050405020304" pitchFamily="18" charset="0"/>
              </a:rPr>
              <a:t>HDFS</a:t>
            </a:r>
            <a:r>
              <a:rPr lang="vi-VN" sz="2000" dirty="0">
                <a:solidFill>
                  <a:schemeClr val="tx1"/>
                </a:solidFill>
                <a:latin typeface="Times New Roman" panose="02020603050405020304" pitchFamily="18" charset="0"/>
                <a:cs typeface="Times New Roman" panose="02020603050405020304" pitchFamily="18" charset="0"/>
              </a:rPr>
              <a:t>) sẽ chia nhỏ dữ liệu ra thành nhiều phần. Dữ liệu được quản lý một cách có hệ thống.</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2" name="AutoShape 2" descr="Kết quả hình ảnh cho hdfs bl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481119"/>
            <a:ext cx="5534025" cy="3824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877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vi-VN" dirty="0">
                <a:solidFill>
                  <a:schemeClr val="accent1">
                    <a:lumMod val="50000"/>
                  </a:schemeClr>
                </a:solidFill>
                <a:effectLst>
                  <a:outerShdw blurRad="38100" dist="38100" dir="2700000" algn="tl">
                    <a:srgbClr val="000000">
                      <a:alpha val="43137"/>
                    </a:srgbClr>
                  </a:outerShdw>
                </a:effectLst>
                <a:latin typeface="+mn-lt"/>
              </a:rPr>
              <a:t>Hướng </a:t>
            </a:r>
            <a:r>
              <a:rPr lang="en-US" dirty="0">
                <a:solidFill>
                  <a:schemeClr val="accent1">
                    <a:lumMod val="50000"/>
                  </a:schemeClr>
                </a:solidFill>
                <a:effectLst>
                  <a:outerShdw blurRad="38100" dist="38100" dir="2700000" algn="tl">
                    <a:srgbClr val="000000">
                      <a:alpha val="43137"/>
                    </a:srgbClr>
                  </a:outerShdw>
                </a:effectLst>
                <a:latin typeface="+mn-lt"/>
              </a:rPr>
              <a:t>G</a:t>
            </a:r>
            <a:r>
              <a:rPr lang="vi-VN" dirty="0">
                <a:solidFill>
                  <a:schemeClr val="accent1">
                    <a:lumMod val="50000"/>
                  </a:schemeClr>
                </a:solidFill>
                <a:effectLst>
                  <a:outerShdw blurRad="38100" dist="38100" dir="2700000" algn="tl">
                    <a:srgbClr val="000000">
                      <a:alpha val="43137"/>
                    </a:srgbClr>
                  </a:outerShdw>
                </a:effectLst>
                <a:latin typeface="+mn-lt"/>
              </a:rPr>
              <a:t>iải </a:t>
            </a:r>
            <a:r>
              <a:rPr lang="en-US" dirty="0">
                <a:solidFill>
                  <a:schemeClr val="accent1">
                    <a:lumMod val="50000"/>
                  </a:schemeClr>
                </a:solidFill>
                <a:effectLst>
                  <a:outerShdw blurRad="38100" dist="38100" dir="2700000" algn="tl">
                    <a:srgbClr val="000000">
                      <a:alpha val="43137"/>
                    </a:srgbClr>
                  </a:outerShdw>
                </a:effectLst>
                <a:latin typeface="+mn-lt"/>
              </a:rPr>
              <a:t>Q</a:t>
            </a:r>
            <a:r>
              <a:rPr lang="vi-VN" dirty="0">
                <a:solidFill>
                  <a:schemeClr val="accent1">
                    <a:lumMod val="50000"/>
                  </a:schemeClr>
                </a:solidFill>
                <a:effectLst>
                  <a:outerShdw blurRad="38100" dist="38100" dir="2700000" algn="tl">
                    <a:srgbClr val="000000">
                      <a:alpha val="43137"/>
                    </a:srgbClr>
                  </a:outerShdw>
                </a:effectLst>
                <a:latin typeface="+mn-lt"/>
              </a:rPr>
              <a:t>uyết </a:t>
            </a:r>
            <a:r>
              <a:rPr lang="en-US" dirty="0">
                <a:solidFill>
                  <a:schemeClr val="accent1">
                    <a:lumMod val="50000"/>
                  </a:schemeClr>
                </a:solidFill>
                <a:effectLst>
                  <a:outerShdw blurRad="38100" dist="38100" dir="2700000" algn="tl">
                    <a:srgbClr val="000000">
                      <a:alpha val="43137"/>
                    </a:srgbClr>
                  </a:outerShdw>
                </a:effectLst>
                <a:latin typeface="+mn-lt"/>
              </a:rPr>
              <a:t>C</a:t>
            </a:r>
            <a:r>
              <a:rPr lang="vi-VN" dirty="0">
                <a:solidFill>
                  <a:schemeClr val="accent1">
                    <a:lumMod val="50000"/>
                  </a:schemeClr>
                </a:solidFill>
                <a:effectLst>
                  <a:outerShdw blurRad="38100" dist="38100" dir="2700000" algn="tl">
                    <a:srgbClr val="000000">
                      <a:alpha val="43137"/>
                    </a:srgbClr>
                  </a:outerShdw>
                </a:effectLst>
                <a:latin typeface="+mn-lt"/>
              </a:rPr>
              <a:t>ủa Hadoop</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600" y="1524000"/>
            <a:ext cx="8458200" cy="3810000"/>
          </a:xfrm>
          <a:prstGeom prst="rect">
            <a:avLst/>
          </a:prstGeom>
        </p:spPr>
        <p:txBody>
          <a:bodyPr spcFirstLastPara="1" wrap="square" lIns="91425" tIns="91425" rIns="91425" bIns="91425" anchor="t" anchorCtr="0">
            <a:noAutofit/>
          </a:bodyPr>
          <a:lstStyle/>
          <a:p>
            <a:pPr marL="285750" indent="-285750">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Trong </a:t>
            </a:r>
            <a:r>
              <a:rPr lang="vi-VN" sz="2000" b="1" dirty="0">
                <a:solidFill>
                  <a:schemeClr val="tx1"/>
                </a:solidFill>
                <a:latin typeface="Times New Roman" panose="02020603050405020304" pitchFamily="18" charset="0"/>
                <a:cs typeface="Times New Roman" panose="02020603050405020304" pitchFamily="18" charset="0"/>
              </a:rPr>
              <a:t>HDFS</a:t>
            </a:r>
            <a:r>
              <a:rPr lang="vi-VN" sz="2000" dirty="0">
                <a:solidFill>
                  <a:schemeClr val="tx1"/>
                </a:solidFill>
                <a:latin typeface="Times New Roman" panose="02020603050405020304" pitchFamily="18" charset="0"/>
                <a:cs typeface="Times New Roman" panose="02020603050405020304" pitchFamily="18" charset="0"/>
              </a:rPr>
              <a:t>, mỗi file sẽ được chia ra làm một hay nhiều </a:t>
            </a:r>
            <a:r>
              <a:rPr lang="vi-VN" sz="2000" b="1" dirty="0">
                <a:solidFill>
                  <a:schemeClr val="tx1"/>
                </a:solidFill>
                <a:latin typeface="Times New Roman" panose="02020603050405020304" pitchFamily="18" charset="0"/>
                <a:cs typeface="Times New Roman" panose="02020603050405020304" pitchFamily="18" charset="0"/>
              </a:rPr>
              <a:t>block</a:t>
            </a:r>
            <a:r>
              <a:rPr lang="vi-VN" sz="2000" dirty="0">
                <a:solidFill>
                  <a:schemeClr val="tx1"/>
                </a:solidFill>
                <a:latin typeface="Times New Roman" panose="02020603050405020304" pitchFamily="18" charset="0"/>
                <a:cs typeface="Times New Roman" panose="02020603050405020304" pitchFamily="18" charset="0"/>
              </a:rPr>
              <a:t> và mỗi </a:t>
            </a:r>
            <a:r>
              <a:rPr lang="vi-VN" sz="2000" b="1" dirty="0">
                <a:solidFill>
                  <a:schemeClr val="tx1"/>
                </a:solidFill>
                <a:latin typeface="Times New Roman" panose="02020603050405020304" pitchFamily="18" charset="0"/>
                <a:cs typeface="Times New Roman" panose="02020603050405020304" pitchFamily="18" charset="0"/>
              </a:rPr>
              <a:t>block</a:t>
            </a:r>
            <a:r>
              <a:rPr lang="vi-VN" sz="2000" dirty="0">
                <a:solidFill>
                  <a:schemeClr val="tx1"/>
                </a:solidFill>
                <a:latin typeface="Times New Roman" panose="02020603050405020304" pitchFamily="18" charset="0"/>
                <a:cs typeface="Times New Roman" panose="02020603050405020304" pitchFamily="18" charset="0"/>
              </a:rPr>
              <a:t> này sẽ có một </a:t>
            </a:r>
            <a:r>
              <a:rPr lang="vi-VN" sz="2000" b="1" dirty="0">
                <a:solidFill>
                  <a:schemeClr val="tx1"/>
                </a:solidFill>
                <a:latin typeface="Times New Roman" panose="02020603050405020304" pitchFamily="18" charset="0"/>
                <a:cs typeface="Times New Roman" panose="02020603050405020304" pitchFamily="18" charset="0"/>
              </a:rPr>
              <a:t>block ID </a:t>
            </a:r>
            <a:r>
              <a:rPr lang="vi-VN" sz="2000" dirty="0">
                <a:solidFill>
                  <a:schemeClr val="tx1"/>
                </a:solidFill>
                <a:latin typeface="Times New Roman" panose="02020603050405020304" pitchFamily="18" charset="0"/>
                <a:cs typeface="Times New Roman" panose="02020603050405020304" pitchFamily="18" charset="0"/>
              </a:rPr>
              <a:t>để nhận diện. </a:t>
            </a:r>
            <a:endParaRPr lang="en-US" sz="2000" dirty="0">
              <a:solidFill>
                <a:schemeClr val="tx1"/>
              </a:solidFill>
              <a:latin typeface="Times New Roman" panose="02020603050405020304" pitchFamily="18" charset="0"/>
              <a:cs typeface="Times New Roman" panose="02020603050405020304" pitchFamily="18" charset="0"/>
            </a:endParaRPr>
          </a:p>
          <a:p>
            <a:pPr marL="285750" indent="-285750">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Mỗi </a:t>
            </a:r>
            <a:r>
              <a:rPr lang="vi-VN" sz="2000" b="1" dirty="0">
                <a:solidFill>
                  <a:schemeClr val="tx1"/>
                </a:solidFill>
                <a:latin typeface="Times New Roman" panose="02020603050405020304" pitchFamily="18" charset="0"/>
                <a:cs typeface="Times New Roman" panose="02020603050405020304" pitchFamily="18" charset="0"/>
              </a:rPr>
              <a:t>block</a:t>
            </a:r>
            <a:r>
              <a:rPr lang="vi-VN" sz="2000" dirty="0">
                <a:solidFill>
                  <a:schemeClr val="tx1"/>
                </a:solidFill>
                <a:latin typeface="Times New Roman" panose="02020603050405020304" pitchFamily="18" charset="0"/>
                <a:cs typeface="Times New Roman" panose="02020603050405020304" pitchFamily="18" charset="0"/>
              </a:rPr>
              <a:t> của file sẽ được lưu trữ thành ra nhiều </a:t>
            </a:r>
            <a:r>
              <a:rPr lang="vi-VN" sz="2000" b="1" dirty="0">
                <a:solidFill>
                  <a:schemeClr val="tx1"/>
                </a:solidFill>
                <a:latin typeface="Times New Roman" panose="02020603050405020304" pitchFamily="18" charset="0"/>
                <a:cs typeface="Times New Roman" panose="02020603050405020304" pitchFamily="18" charset="0"/>
              </a:rPr>
              <a:t>bản sao </a:t>
            </a:r>
            <a:r>
              <a:rPr lang="vi-VN" sz="2000" dirty="0">
                <a:solidFill>
                  <a:schemeClr val="tx1"/>
                </a:solidFill>
                <a:latin typeface="Times New Roman" panose="02020603050405020304" pitchFamily="18" charset="0"/>
                <a:cs typeface="Times New Roman" panose="02020603050405020304" pitchFamily="18" charset="0"/>
              </a:rPr>
              <a:t>(</a:t>
            </a:r>
            <a:r>
              <a:rPr lang="vi-VN" sz="2000" b="1" dirty="0">
                <a:solidFill>
                  <a:schemeClr val="tx1"/>
                </a:solidFill>
                <a:latin typeface="Times New Roman" panose="02020603050405020304" pitchFamily="18" charset="0"/>
                <a:cs typeface="Times New Roman" panose="02020603050405020304" pitchFamily="18" charset="0"/>
              </a:rPr>
              <a:t>replica</a:t>
            </a:r>
            <a:r>
              <a:rPr lang="vi-VN" sz="2000" dirty="0">
                <a:solidFill>
                  <a:schemeClr val="tx1"/>
                </a:solidFill>
                <a:latin typeface="Times New Roman" panose="02020603050405020304" pitchFamily="18" charset="0"/>
                <a:cs typeface="Times New Roman" panose="02020603050405020304" pitchFamily="18" charset="0"/>
              </a:rPr>
              <a:t>) khác nhau vì mục đích an toàn dữ liệu.</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2" name="AutoShape 2" descr="Kết quả hình ảnh cho hdfs bl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429000"/>
            <a:ext cx="4681443" cy="3235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053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vi-VN" dirty="0">
                <a:solidFill>
                  <a:schemeClr val="accent1">
                    <a:lumMod val="50000"/>
                  </a:schemeClr>
                </a:solidFill>
                <a:effectLst>
                  <a:outerShdw blurRad="38100" dist="38100" dir="2700000" algn="tl">
                    <a:srgbClr val="000000">
                      <a:alpha val="43137"/>
                    </a:srgbClr>
                  </a:outerShdw>
                </a:effectLst>
                <a:latin typeface="+mn-lt"/>
              </a:rPr>
              <a:t>Hướng </a:t>
            </a:r>
            <a:r>
              <a:rPr lang="en-US" dirty="0">
                <a:solidFill>
                  <a:schemeClr val="accent1">
                    <a:lumMod val="50000"/>
                  </a:schemeClr>
                </a:solidFill>
                <a:effectLst>
                  <a:outerShdw blurRad="38100" dist="38100" dir="2700000" algn="tl">
                    <a:srgbClr val="000000">
                      <a:alpha val="43137"/>
                    </a:srgbClr>
                  </a:outerShdw>
                </a:effectLst>
                <a:latin typeface="+mn-lt"/>
              </a:rPr>
              <a:t>G</a:t>
            </a:r>
            <a:r>
              <a:rPr lang="vi-VN" dirty="0">
                <a:solidFill>
                  <a:schemeClr val="accent1">
                    <a:lumMod val="50000"/>
                  </a:schemeClr>
                </a:solidFill>
                <a:effectLst>
                  <a:outerShdw blurRad="38100" dist="38100" dir="2700000" algn="tl">
                    <a:srgbClr val="000000">
                      <a:alpha val="43137"/>
                    </a:srgbClr>
                  </a:outerShdw>
                </a:effectLst>
                <a:latin typeface="+mn-lt"/>
              </a:rPr>
              <a:t>iải </a:t>
            </a:r>
            <a:r>
              <a:rPr lang="en-US" dirty="0">
                <a:solidFill>
                  <a:schemeClr val="accent1">
                    <a:lumMod val="50000"/>
                  </a:schemeClr>
                </a:solidFill>
                <a:effectLst>
                  <a:outerShdw blurRad="38100" dist="38100" dir="2700000" algn="tl">
                    <a:srgbClr val="000000">
                      <a:alpha val="43137"/>
                    </a:srgbClr>
                  </a:outerShdw>
                </a:effectLst>
                <a:latin typeface="+mn-lt"/>
              </a:rPr>
              <a:t>Q</a:t>
            </a:r>
            <a:r>
              <a:rPr lang="vi-VN" dirty="0">
                <a:solidFill>
                  <a:schemeClr val="accent1">
                    <a:lumMod val="50000"/>
                  </a:schemeClr>
                </a:solidFill>
                <a:effectLst>
                  <a:outerShdw blurRad="38100" dist="38100" dir="2700000" algn="tl">
                    <a:srgbClr val="000000">
                      <a:alpha val="43137"/>
                    </a:srgbClr>
                  </a:outerShdw>
                </a:effectLst>
                <a:latin typeface="+mn-lt"/>
              </a:rPr>
              <a:t>uyết </a:t>
            </a:r>
            <a:r>
              <a:rPr lang="en-US" dirty="0">
                <a:solidFill>
                  <a:schemeClr val="accent1">
                    <a:lumMod val="50000"/>
                  </a:schemeClr>
                </a:solidFill>
                <a:effectLst>
                  <a:outerShdw blurRad="38100" dist="38100" dir="2700000" algn="tl">
                    <a:srgbClr val="000000">
                      <a:alpha val="43137"/>
                    </a:srgbClr>
                  </a:outerShdw>
                </a:effectLst>
                <a:latin typeface="+mn-lt"/>
              </a:rPr>
              <a:t>C</a:t>
            </a:r>
            <a:r>
              <a:rPr lang="vi-VN" dirty="0">
                <a:solidFill>
                  <a:schemeClr val="accent1">
                    <a:lumMod val="50000"/>
                  </a:schemeClr>
                </a:solidFill>
                <a:effectLst>
                  <a:outerShdw blurRad="38100" dist="38100" dir="2700000" algn="tl">
                    <a:srgbClr val="000000">
                      <a:alpha val="43137"/>
                    </a:srgbClr>
                  </a:outerShdw>
                </a:effectLst>
                <a:latin typeface="+mn-lt"/>
              </a:rPr>
              <a:t>ủa Hadoop</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600" y="1524000"/>
            <a:ext cx="8458200" cy="3810000"/>
          </a:xfrm>
          <a:prstGeom prst="rect">
            <a:avLst/>
          </a:prstGeom>
        </p:spPr>
        <p:txBody>
          <a:bodyPr spcFirstLastPara="1" wrap="square" lIns="91425" tIns="91425" rIns="91425" bIns="91425" anchor="t" anchorCtr="0">
            <a:noAutofit/>
          </a:bodyPr>
          <a:lstStyle/>
          <a:p>
            <a:pPr marL="285750" indent="-285750" algn="just"/>
            <a:r>
              <a:rPr lang="vi-VN" b="1" dirty="0">
                <a:solidFill>
                  <a:schemeClr val="tx1"/>
                </a:solidFill>
                <a:latin typeface="+mj-lt"/>
              </a:rPr>
              <a:t>HDFS</a:t>
            </a:r>
            <a:r>
              <a:rPr lang="vi-VN" dirty="0">
                <a:solidFill>
                  <a:schemeClr val="tx1"/>
                </a:solidFill>
                <a:latin typeface="+mj-lt"/>
              </a:rPr>
              <a:t> có một kiến trúc </a:t>
            </a:r>
            <a:r>
              <a:rPr lang="vi-VN" b="1" dirty="0">
                <a:solidFill>
                  <a:schemeClr val="tx1"/>
                </a:solidFill>
                <a:latin typeface="+mj-lt"/>
              </a:rPr>
              <a:t>master/slave</a:t>
            </a:r>
            <a:r>
              <a:rPr lang="vi-VN" dirty="0">
                <a:solidFill>
                  <a:schemeClr val="tx1"/>
                </a:solidFill>
                <a:latin typeface="+mj-lt"/>
              </a:rPr>
              <a:t>, trên một </a:t>
            </a:r>
            <a:r>
              <a:rPr lang="vi-VN" b="1" dirty="0">
                <a:solidFill>
                  <a:schemeClr val="tx1"/>
                </a:solidFill>
                <a:latin typeface="+mj-lt"/>
              </a:rPr>
              <a:t>cluster</a:t>
            </a:r>
            <a:r>
              <a:rPr lang="vi-VN" dirty="0">
                <a:solidFill>
                  <a:schemeClr val="tx1"/>
                </a:solidFill>
                <a:latin typeface="+mj-lt"/>
              </a:rPr>
              <a:t> chạy </a:t>
            </a:r>
            <a:r>
              <a:rPr lang="vi-VN" b="1" dirty="0">
                <a:solidFill>
                  <a:schemeClr val="tx1"/>
                </a:solidFill>
                <a:latin typeface="+mj-lt"/>
              </a:rPr>
              <a:t>HDFS</a:t>
            </a:r>
            <a:r>
              <a:rPr lang="vi-VN" dirty="0">
                <a:solidFill>
                  <a:schemeClr val="tx1"/>
                </a:solidFill>
                <a:latin typeface="+mj-lt"/>
              </a:rPr>
              <a:t>, có hai loại node là </a:t>
            </a:r>
            <a:r>
              <a:rPr lang="vi-VN" b="1" dirty="0">
                <a:solidFill>
                  <a:schemeClr val="tx1"/>
                </a:solidFill>
                <a:latin typeface="+mj-lt"/>
              </a:rPr>
              <a:t>Namenode</a:t>
            </a:r>
            <a:r>
              <a:rPr lang="vi-VN" dirty="0">
                <a:solidFill>
                  <a:schemeClr val="tx1"/>
                </a:solidFill>
                <a:latin typeface="+mj-lt"/>
              </a:rPr>
              <a:t> và </a:t>
            </a:r>
            <a:r>
              <a:rPr lang="vi-VN" b="1" dirty="0">
                <a:solidFill>
                  <a:schemeClr val="tx1"/>
                </a:solidFill>
                <a:latin typeface="+mj-lt"/>
              </a:rPr>
              <a:t>Datanode</a:t>
            </a:r>
            <a:endParaRPr lang="en-US" b="1" dirty="0">
              <a:solidFill>
                <a:schemeClr val="tx1"/>
              </a:solidFill>
              <a:latin typeface="+mj-lt"/>
            </a:endParaRPr>
          </a:p>
          <a:p>
            <a:pPr marL="285750" indent="-285750" algn="just"/>
            <a:r>
              <a:rPr lang="vi-VN" b="1" dirty="0">
                <a:solidFill>
                  <a:schemeClr val="tx1"/>
                </a:solidFill>
                <a:latin typeface="+mj-lt"/>
              </a:rPr>
              <a:t>NameNode</a:t>
            </a:r>
            <a:r>
              <a:rPr lang="vi-VN" dirty="0">
                <a:solidFill>
                  <a:schemeClr val="tx1"/>
                </a:solidFill>
                <a:latin typeface="+mj-lt"/>
              </a:rPr>
              <a:t> (chỉ có 1 node duy nhất): là máy chủ trung tâm quản lí thông tin về hệ thống file và điều hướng truy xuất dữ liệu cho client.</a:t>
            </a:r>
          </a:p>
          <a:p>
            <a:pPr marL="285750" indent="-285750" algn="just"/>
            <a:r>
              <a:rPr lang="vi-VN" b="1" dirty="0">
                <a:solidFill>
                  <a:schemeClr val="tx1"/>
                </a:solidFill>
                <a:latin typeface="+mj-lt"/>
              </a:rPr>
              <a:t>DataNode</a:t>
            </a:r>
            <a:r>
              <a:rPr lang="vi-VN" dirty="0">
                <a:solidFill>
                  <a:schemeClr val="tx1"/>
                </a:solidFill>
                <a:latin typeface="+mj-lt"/>
              </a:rPr>
              <a:t>: là các khối lưu trữ dữ liệu trong </a:t>
            </a:r>
            <a:r>
              <a:rPr lang="vi-VN" b="1" dirty="0">
                <a:solidFill>
                  <a:schemeClr val="tx1"/>
                </a:solidFill>
                <a:latin typeface="+mj-lt"/>
              </a:rPr>
              <a:t>HDFS</a:t>
            </a:r>
            <a:r>
              <a:rPr lang="vi-VN" dirty="0">
                <a:solidFill>
                  <a:schemeClr val="tx1"/>
                </a:solidFill>
                <a:latin typeface="+mj-lt"/>
              </a:rPr>
              <a:t>.</a:t>
            </a:r>
          </a:p>
          <a:p>
            <a:pPr marL="285750" indent="-285750"/>
            <a:endParaRPr lang="vi-VN"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3375119"/>
            <a:ext cx="4681443" cy="3235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86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Các</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Thành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Phần</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Của</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Hadoop</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600" y="1524000"/>
            <a:ext cx="8458200" cy="3810000"/>
          </a:xfrm>
          <a:prstGeom prst="rect">
            <a:avLst/>
          </a:prstGeom>
        </p:spPr>
        <p:txBody>
          <a:bodyPr spcFirstLastPara="1" wrap="square" lIns="91425" tIns="91425" rIns="91425" bIns="91425" anchor="t" anchorCtr="0">
            <a:noAutofit/>
          </a:bodyPr>
          <a:lstStyle/>
          <a:p>
            <a:pPr marL="0" indent="0" algn="just">
              <a:buNone/>
            </a:pPr>
            <a:r>
              <a:rPr lang="vi-VN" sz="2000" b="1" dirty="0">
                <a:solidFill>
                  <a:schemeClr val="tx1"/>
                </a:solidFill>
                <a:latin typeface="Times New Roman" panose="02020603050405020304" pitchFamily="18" charset="0"/>
                <a:cs typeface="Times New Roman" panose="02020603050405020304" pitchFamily="18" charset="0"/>
              </a:rPr>
              <a:t>Hadoop</a:t>
            </a:r>
            <a:r>
              <a:rPr lang="vi-VN" sz="2000" dirty="0">
                <a:solidFill>
                  <a:schemeClr val="tx1"/>
                </a:solidFill>
                <a:latin typeface="Times New Roman" panose="02020603050405020304" pitchFamily="18" charset="0"/>
                <a:cs typeface="Times New Roman" panose="02020603050405020304" pitchFamily="18" charset="0"/>
              </a:rPr>
              <a:t> gồm </a:t>
            </a:r>
            <a:r>
              <a:rPr lang="vi-VN" sz="2000" b="1" dirty="0">
                <a:solidFill>
                  <a:schemeClr val="tx1"/>
                </a:solidFill>
                <a:latin typeface="Times New Roman" panose="02020603050405020304" pitchFamily="18" charset="0"/>
                <a:cs typeface="Times New Roman" panose="02020603050405020304" pitchFamily="18" charset="0"/>
              </a:rPr>
              <a:t>5</a:t>
            </a:r>
            <a:r>
              <a:rPr lang="vi-VN" sz="2000" dirty="0">
                <a:solidFill>
                  <a:schemeClr val="tx1"/>
                </a:solidFill>
                <a:latin typeface="Times New Roman" panose="02020603050405020304" pitchFamily="18" charset="0"/>
                <a:cs typeface="Times New Roman" panose="02020603050405020304" pitchFamily="18" charset="0"/>
              </a:rPr>
              <a:t> components khi chạy:</a:t>
            </a:r>
          </a:p>
          <a:p>
            <a:pPr marL="285750" indent="-285750" algn="just"/>
            <a:r>
              <a:rPr lang="vi-VN" sz="2000" dirty="0">
                <a:solidFill>
                  <a:schemeClr val="tx1"/>
                </a:solidFill>
                <a:latin typeface="Times New Roman" panose="02020603050405020304" pitchFamily="18" charset="0"/>
                <a:cs typeface="Times New Roman" panose="02020603050405020304" pitchFamily="18" charset="0"/>
              </a:rPr>
              <a:t>NameNode</a:t>
            </a:r>
          </a:p>
          <a:p>
            <a:pPr marL="285750" indent="-285750" algn="just"/>
            <a:r>
              <a:rPr lang="vi-VN" sz="2000" dirty="0">
                <a:solidFill>
                  <a:schemeClr val="tx1"/>
                </a:solidFill>
                <a:latin typeface="Times New Roman" panose="02020603050405020304" pitchFamily="18" charset="0"/>
                <a:cs typeface="Times New Roman" panose="02020603050405020304" pitchFamily="18" charset="0"/>
              </a:rPr>
              <a:t>DataNode</a:t>
            </a:r>
          </a:p>
          <a:p>
            <a:pPr marL="285750" indent="-285750" algn="just"/>
            <a:r>
              <a:rPr lang="vi-VN" sz="2000" dirty="0">
                <a:solidFill>
                  <a:schemeClr val="tx1"/>
                </a:solidFill>
                <a:latin typeface="Times New Roman" panose="02020603050405020304" pitchFamily="18" charset="0"/>
                <a:cs typeface="Times New Roman" panose="02020603050405020304" pitchFamily="18" charset="0"/>
              </a:rPr>
              <a:t>Secondary NameNode</a:t>
            </a:r>
          </a:p>
          <a:p>
            <a:pPr marL="285750" indent="-285750" algn="just"/>
            <a:r>
              <a:rPr lang="vi-VN" sz="2000" dirty="0">
                <a:solidFill>
                  <a:schemeClr val="tx1"/>
                </a:solidFill>
                <a:latin typeface="Times New Roman" panose="02020603050405020304" pitchFamily="18" charset="0"/>
                <a:cs typeface="Times New Roman" panose="02020603050405020304" pitchFamily="18" charset="0"/>
              </a:rPr>
              <a:t>JobTracker</a:t>
            </a:r>
          </a:p>
          <a:p>
            <a:pPr marL="285750" indent="-285750" algn="just"/>
            <a:r>
              <a:rPr lang="vi-VN" sz="2000" dirty="0">
                <a:solidFill>
                  <a:schemeClr val="tx1"/>
                </a:solidFill>
                <a:latin typeface="Times New Roman" panose="02020603050405020304" pitchFamily="18" charset="0"/>
                <a:cs typeface="Times New Roman" panose="02020603050405020304" pitchFamily="18" charset="0"/>
              </a:rPr>
              <a:t>TaskTracker</a:t>
            </a:r>
          </a:p>
          <a:p>
            <a:pPr marL="285750" indent="-285750"/>
            <a:endParaRPr lang="vi-VN"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4702" y="3200400"/>
            <a:ext cx="5556354"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216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3" end="3"/>
                                            </p:txEl>
                                          </p:spTgt>
                                        </p:tgtEl>
                                        <p:attrNameLst>
                                          <p:attrName>style.visibility</p:attrName>
                                        </p:attrNameLst>
                                      </p:cBhvr>
                                      <p:to>
                                        <p:strVal val="visible"/>
                                      </p:to>
                                    </p:set>
                                    <p:animEffect transition="in" filter="fade">
                                      <p:cBhvr>
                                        <p:cTn id="28" dur="1000"/>
                                        <p:tgtEl>
                                          <p:spTgt spid="175">
                                            <p:txEl>
                                              <p:pRg st="3" end="3"/>
                                            </p:txEl>
                                          </p:spTgt>
                                        </p:tgtEl>
                                      </p:cBhvr>
                                    </p:animEffect>
                                    <p:anim calcmode="lin" valueType="num">
                                      <p:cBhvr>
                                        <p:cTn id="29"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5">
                                            <p:txEl>
                                              <p:pRg st="4" end="4"/>
                                            </p:txEl>
                                          </p:spTgt>
                                        </p:tgtEl>
                                        <p:attrNameLst>
                                          <p:attrName>style.visibility</p:attrName>
                                        </p:attrNameLst>
                                      </p:cBhvr>
                                      <p:to>
                                        <p:strVal val="visible"/>
                                      </p:to>
                                    </p:set>
                                    <p:animEffect transition="in" filter="fade">
                                      <p:cBhvr>
                                        <p:cTn id="35" dur="1000"/>
                                        <p:tgtEl>
                                          <p:spTgt spid="175">
                                            <p:txEl>
                                              <p:pRg st="4" end="4"/>
                                            </p:txEl>
                                          </p:spTgt>
                                        </p:tgtEl>
                                      </p:cBhvr>
                                    </p:animEffect>
                                    <p:anim calcmode="lin" valueType="num">
                                      <p:cBhvr>
                                        <p:cTn id="36" dur="1000" fill="hold"/>
                                        <p:tgtEl>
                                          <p:spTgt spid="17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75">
                                            <p:txEl>
                                              <p:pRg st="5" end="5"/>
                                            </p:txEl>
                                          </p:spTgt>
                                        </p:tgtEl>
                                        <p:attrNameLst>
                                          <p:attrName>style.visibility</p:attrName>
                                        </p:attrNameLst>
                                      </p:cBhvr>
                                      <p:to>
                                        <p:strVal val="visible"/>
                                      </p:to>
                                    </p:set>
                                    <p:animEffect transition="in" filter="fade">
                                      <p:cBhvr>
                                        <p:cTn id="42" dur="1000"/>
                                        <p:tgtEl>
                                          <p:spTgt spid="175">
                                            <p:txEl>
                                              <p:pRg st="5" end="5"/>
                                            </p:txEl>
                                          </p:spTgt>
                                        </p:tgtEl>
                                      </p:cBhvr>
                                    </p:animEffect>
                                    <p:anim calcmode="lin" valueType="num">
                                      <p:cBhvr>
                                        <p:cTn id="43" dur="1000" fill="hold"/>
                                        <p:tgtEl>
                                          <p:spTgt spid="17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7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Các</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Thành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Phần</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Của</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Hadoop</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600" y="1524000"/>
            <a:ext cx="8458200" cy="3810000"/>
          </a:xfrm>
          <a:prstGeom prst="rect">
            <a:avLst/>
          </a:prstGeom>
        </p:spPr>
        <p:txBody>
          <a:bodyPr spcFirstLastPara="1" wrap="square" lIns="91425" tIns="91425" rIns="91425" bIns="91425" anchor="t" anchorCtr="0">
            <a:noAutofit/>
          </a:bodyPr>
          <a:lstStyle/>
          <a:p>
            <a:pPr marL="0" indent="0" algn="just">
              <a:buNone/>
            </a:pPr>
            <a:r>
              <a:rPr lang="vi-VN" sz="2000" b="1" dirty="0">
                <a:solidFill>
                  <a:schemeClr val="tx1"/>
                </a:solidFill>
                <a:latin typeface="Times New Roman" panose="02020603050405020304" pitchFamily="18" charset="0"/>
                <a:cs typeface="Times New Roman" panose="02020603050405020304" pitchFamily="18" charset="0"/>
              </a:rPr>
              <a:t>NameNode</a:t>
            </a:r>
          </a:p>
          <a:p>
            <a:pPr marL="285750" indent="-285750" algn="just"/>
            <a:r>
              <a:rPr lang="vi-VN" sz="2000" b="1" dirty="0">
                <a:solidFill>
                  <a:schemeClr val="tx1"/>
                </a:solidFill>
                <a:latin typeface="Times New Roman" panose="02020603050405020304" pitchFamily="18" charset="0"/>
                <a:cs typeface="Times New Roman" panose="02020603050405020304" pitchFamily="18" charset="0"/>
              </a:rPr>
              <a:t>NameNode</a:t>
            </a:r>
            <a:r>
              <a:rPr lang="vi-VN" sz="2000" dirty="0">
                <a:solidFill>
                  <a:schemeClr val="tx1"/>
                </a:solidFill>
                <a:latin typeface="Times New Roman" panose="02020603050405020304" pitchFamily="18" charset="0"/>
                <a:cs typeface="Times New Roman" panose="02020603050405020304" pitchFamily="18" charset="0"/>
              </a:rPr>
              <a:t> duy trì hệ thống </a:t>
            </a:r>
            <a:r>
              <a:rPr lang="vi-VN" sz="2000" b="1" dirty="0">
                <a:solidFill>
                  <a:schemeClr val="tx1"/>
                </a:solidFill>
                <a:latin typeface="Times New Roman" panose="02020603050405020304" pitchFamily="18" charset="0"/>
                <a:cs typeface="Times New Roman" panose="02020603050405020304" pitchFamily="18" charset="0"/>
              </a:rPr>
              <a:t>metadata</a:t>
            </a:r>
            <a:r>
              <a:rPr lang="vi-VN" sz="2000" dirty="0">
                <a:solidFill>
                  <a:schemeClr val="tx1"/>
                </a:solidFill>
                <a:latin typeface="Times New Roman" panose="02020603050405020304" pitchFamily="18" charset="0"/>
                <a:cs typeface="Times New Roman" panose="02020603050405020304" pitchFamily="18" charset="0"/>
              </a:rPr>
              <a:t> của </a:t>
            </a:r>
            <a:r>
              <a:rPr lang="vi-VN" sz="2000" b="1" dirty="0">
                <a:solidFill>
                  <a:schemeClr val="tx1"/>
                </a:solidFill>
                <a:latin typeface="Times New Roman" panose="02020603050405020304" pitchFamily="18" charset="0"/>
                <a:cs typeface="Times New Roman" panose="02020603050405020304" pitchFamily="18" charset="0"/>
              </a:rPr>
              <a:t>HDFS</a:t>
            </a:r>
            <a:r>
              <a:rPr lang="vi-VN" sz="2000" dirty="0">
                <a:solidFill>
                  <a:schemeClr val="tx1"/>
                </a:solidFill>
                <a:latin typeface="Times New Roman" panose="02020603050405020304" pitchFamily="18" charset="0"/>
                <a:cs typeface="Times New Roman" panose="02020603050405020304" pitchFamily="18" charset="0"/>
              </a:rPr>
              <a:t> </a:t>
            </a:r>
            <a:endParaRPr lang="en-US" sz="2000" dirty="0">
              <a:solidFill>
                <a:schemeClr val="tx1"/>
              </a:solidFill>
              <a:latin typeface="Times New Roman" panose="02020603050405020304" pitchFamily="18" charset="0"/>
              <a:cs typeface="Times New Roman" panose="02020603050405020304" pitchFamily="18" charset="0"/>
            </a:endParaRPr>
          </a:p>
          <a:p>
            <a:pPr marL="285750" indent="-285750" algn="just"/>
            <a:r>
              <a:rPr lang="en-US" sz="2000" dirty="0">
                <a:solidFill>
                  <a:schemeClr val="tx1"/>
                </a:solidFill>
                <a:latin typeface="Times New Roman" panose="02020603050405020304" pitchFamily="18" charset="0"/>
                <a:cs typeface="Times New Roman" panose="02020603050405020304" pitchFamily="18" charset="0"/>
              </a:rPr>
              <a:t>N</a:t>
            </a:r>
            <a:r>
              <a:rPr lang="vi-VN" sz="2000" dirty="0">
                <a:solidFill>
                  <a:schemeClr val="tx1"/>
                </a:solidFill>
                <a:latin typeface="Times New Roman" panose="02020603050405020304" pitchFamily="18" charset="0"/>
                <a:cs typeface="Times New Roman" panose="02020603050405020304" pitchFamily="18" charset="0"/>
              </a:rPr>
              <a:t>ó theo dõi tất cả các tệp được chia thành các khối </a:t>
            </a:r>
            <a:r>
              <a:rPr lang="en-US" sz="2000" dirty="0">
                <a:solidFill>
                  <a:schemeClr val="tx1"/>
                </a:solidFill>
                <a:latin typeface="Times New Roman" panose="02020603050405020304" pitchFamily="18" charset="0"/>
                <a:cs typeface="Times New Roman" panose="02020603050405020304" pitchFamily="18" charset="0"/>
              </a:rPr>
              <a:t>m</a:t>
            </a:r>
            <a:r>
              <a:rPr lang="vi-VN" sz="2000" dirty="0">
                <a:solidFill>
                  <a:schemeClr val="tx1"/>
                </a:solidFill>
                <a:latin typeface="Times New Roman" panose="02020603050405020304" pitchFamily="18" charset="0"/>
                <a:cs typeface="Times New Roman" panose="02020603050405020304" pitchFamily="18" charset="0"/>
              </a:rPr>
              <a:t>à </a:t>
            </a:r>
            <a:r>
              <a:rPr lang="vi-VN" sz="2000" b="1" dirty="0">
                <a:solidFill>
                  <a:schemeClr val="tx1"/>
                </a:solidFill>
                <a:latin typeface="Times New Roman" panose="02020603050405020304" pitchFamily="18" charset="0"/>
                <a:cs typeface="Times New Roman" panose="02020603050405020304" pitchFamily="18" charset="0"/>
              </a:rPr>
              <a:t>DataNodes</a:t>
            </a:r>
            <a:r>
              <a:rPr lang="vi-VN" sz="2000" dirty="0">
                <a:solidFill>
                  <a:schemeClr val="tx1"/>
                </a:solidFill>
                <a:latin typeface="Times New Roman" panose="02020603050405020304" pitchFamily="18" charset="0"/>
                <a:cs typeface="Times New Roman" panose="02020603050405020304" pitchFamily="18" charset="0"/>
              </a:rPr>
              <a:t> lưu trữ các khối này. </a:t>
            </a:r>
          </a:p>
          <a:p>
            <a:pPr marL="285750" indent="-285750"/>
            <a:endParaRPr lang="vi-VN"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1272" y="2895600"/>
            <a:ext cx="7394212" cy="342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859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animEffect transition="in" filter="fade">
                                      <p:cBhvr>
                                        <p:cTn id="7" dur="1000"/>
                                        <p:tgtEl>
                                          <p:spTgt spid="175">
                                            <p:txEl>
                                              <p:pRg st="1" end="1"/>
                                            </p:txEl>
                                          </p:spTgt>
                                        </p:tgtEl>
                                      </p:cBhvr>
                                    </p:animEffect>
                                    <p:anim calcmode="lin" valueType="num">
                                      <p:cBhvr>
                                        <p:cTn id="8"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2" end="2"/>
                                            </p:txEl>
                                          </p:spTgt>
                                        </p:tgtEl>
                                        <p:attrNameLst>
                                          <p:attrName>style.visibility</p:attrName>
                                        </p:attrNameLst>
                                      </p:cBhvr>
                                      <p:to>
                                        <p:strVal val="visible"/>
                                      </p:to>
                                    </p:set>
                                    <p:animEffect transition="in" filter="fade">
                                      <p:cBhvr>
                                        <p:cTn id="14" dur="1000"/>
                                        <p:tgtEl>
                                          <p:spTgt spid="175">
                                            <p:txEl>
                                              <p:pRg st="2" end="2"/>
                                            </p:txEl>
                                          </p:spTgt>
                                        </p:tgtEl>
                                      </p:cBhvr>
                                    </p:animEffect>
                                    <p:anim calcmode="lin" valueType="num">
                                      <p:cBhvr>
                                        <p:cTn id="15"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Các</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Thành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Phần</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Của</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Hadoop</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142475" y="1295400"/>
            <a:ext cx="5267725" cy="4038600"/>
          </a:xfrm>
          <a:prstGeom prst="rect">
            <a:avLst/>
          </a:prstGeom>
        </p:spPr>
        <p:txBody>
          <a:bodyPr spcFirstLastPara="1" wrap="square" lIns="91425" tIns="91425" rIns="91425" bIns="91425" anchor="t" anchorCtr="0">
            <a:noAutofit/>
          </a:bodyPr>
          <a:lstStyle/>
          <a:p>
            <a:pPr marL="0" indent="0" algn="just">
              <a:buNone/>
            </a:pPr>
            <a:r>
              <a:rPr lang="vi-VN" sz="2000" b="1" dirty="0">
                <a:solidFill>
                  <a:schemeClr val="tx1"/>
                </a:solidFill>
                <a:latin typeface="Times New Roman" panose="02020603050405020304" pitchFamily="18" charset="0"/>
                <a:cs typeface="Times New Roman" panose="02020603050405020304" pitchFamily="18" charset="0"/>
              </a:rPr>
              <a:t>NameNode</a:t>
            </a:r>
          </a:p>
          <a:p>
            <a:pPr marL="0" indent="0" algn="just">
              <a:buNone/>
            </a:pPr>
            <a:r>
              <a:rPr lang="vi-VN" sz="2000" dirty="0">
                <a:solidFill>
                  <a:schemeClr val="tx1"/>
                </a:solidFill>
                <a:latin typeface="Times New Roman" panose="02020603050405020304" pitchFamily="18" charset="0"/>
                <a:cs typeface="Times New Roman" panose="02020603050405020304" pitchFamily="18" charset="0"/>
              </a:rPr>
              <a:t>Các </a:t>
            </a:r>
            <a:r>
              <a:rPr lang="vi-VN" sz="2000" b="1" dirty="0">
                <a:solidFill>
                  <a:schemeClr val="tx1"/>
                </a:solidFill>
                <a:latin typeface="Times New Roman" panose="02020603050405020304" pitchFamily="18" charset="0"/>
                <a:cs typeface="Times New Roman" panose="02020603050405020304" pitchFamily="18" charset="0"/>
              </a:rPr>
              <a:t>Metadata</a:t>
            </a:r>
            <a:r>
              <a:rPr lang="vi-VN" sz="2000" dirty="0">
                <a:solidFill>
                  <a:schemeClr val="tx1"/>
                </a:solidFill>
                <a:latin typeface="Times New Roman" panose="02020603050405020304" pitchFamily="18" charset="0"/>
                <a:cs typeface="Times New Roman" panose="02020603050405020304" pitchFamily="18" charset="0"/>
              </a:rPr>
              <a:t> mà </a:t>
            </a:r>
            <a:r>
              <a:rPr lang="vi-VN" sz="2000" b="1" dirty="0">
                <a:solidFill>
                  <a:schemeClr val="tx1"/>
                </a:solidFill>
                <a:latin typeface="Times New Roman" panose="02020603050405020304" pitchFamily="18" charset="0"/>
                <a:cs typeface="Times New Roman" panose="02020603050405020304" pitchFamily="18" charset="0"/>
              </a:rPr>
              <a:t>Namenode</a:t>
            </a:r>
            <a:r>
              <a:rPr lang="vi-VN" sz="2000" dirty="0">
                <a:solidFill>
                  <a:schemeClr val="tx1"/>
                </a:solidFill>
                <a:latin typeface="Times New Roman" panose="02020603050405020304" pitchFamily="18" charset="0"/>
                <a:cs typeface="Times New Roman" panose="02020603050405020304" pitchFamily="18" charset="0"/>
              </a:rPr>
              <a:t> lưu trữ gồm có:</a:t>
            </a:r>
          </a:p>
          <a:p>
            <a:pPr marL="285750" indent="-285750" algn="just"/>
            <a:r>
              <a:rPr lang="vi-VN" sz="2000" b="1" dirty="0">
                <a:solidFill>
                  <a:schemeClr val="tx1"/>
                </a:solidFill>
                <a:latin typeface="Times New Roman" panose="02020603050405020304" pitchFamily="18" charset="0"/>
                <a:cs typeface="Times New Roman" panose="02020603050405020304" pitchFamily="18" charset="0"/>
              </a:rPr>
              <a:t>File System namespace </a:t>
            </a:r>
            <a:r>
              <a:rPr lang="vi-VN" sz="2000" dirty="0">
                <a:solidFill>
                  <a:schemeClr val="tx1"/>
                </a:solidFill>
                <a:latin typeface="Times New Roman" panose="02020603050405020304" pitchFamily="18" charset="0"/>
                <a:cs typeface="Times New Roman" panose="02020603050405020304" pitchFamily="18" charset="0"/>
              </a:rPr>
              <a:t>thể hiện tất các các file, thư mục có trên hệ thống file và quan hệ giữa chúng.</a:t>
            </a:r>
          </a:p>
          <a:p>
            <a:pPr marL="285750" indent="-285750" algn="just"/>
            <a:endParaRPr lang="vi-VN" sz="2000" dirty="0">
              <a:solidFill>
                <a:schemeClr val="tx1"/>
              </a:solidFill>
              <a:latin typeface="Times New Roman" panose="02020603050405020304" pitchFamily="18" charset="0"/>
              <a:cs typeface="Times New Roman" panose="02020603050405020304" pitchFamily="18" charset="0"/>
            </a:endParaRPr>
          </a:p>
          <a:p>
            <a:pPr marL="285750" indent="-285750" algn="just"/>
            <a:r>
              <a:rPr lang="vi-VN" sz="2000" dirty="0">
                <a:solidFill>
                  <a:schemeClr val="tx1"/>
                </a:solidFill>
                <a:latin typeface="Times New Roman" panose="02020603050405020304" pitchFamily="18" charset="0"/>
                <a:cs typeface="Times New Roman" panose="02020603050405020304" pitchFamily="18" charset="0"/>
              </a:rPr>
              <a:t>Thông tin để ánh xạ từ tên file ra thành danh sách các </a:t>
            </a:r>
            <a:r>
              <a:rPr lang="vi-VN" sz="2000" b="1" dirty="0">
                <a:solidFill>
                  <a:schemeClr val="tx1"/>
                </a:solidFill>
                <a:latin typeface="Times New Roman" panose="02020603050405020304" pitchFamily="18" charset="0"/>
                <a:cs typeface="Times New Roman" panose="02020603050405020304" pitchFamily="18" charset="0"/>
              </a:rPr>
              <a:t>block</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Với mỗi file, ta có một danh sách có thứ tự các </a:t>
            </a:r>
            <a:r>
              <a:rPr lang="vi-VN" sz="2000" b="1" dirty="0">
                <a:solidFill>
                  <a:schemeClr val="tx1"/>
                </a:solidFill>
                <a:latin typeface="Times New Roman" panose="02020603050405020304" pitchFamily="18" charset="0"/>
                <a:cs typeface="Times New Roman" panose="02020603050405020304" pitchFamily="18" charset="0"/>
              </a:rPr>
              <a:t>block</a:t>
            </a:r>
            <a:r>
              <a:rPr lang="vi-VN" sz="2000" dirty="0">
                <a:solidFill>
                  <a:schemeClr val="tx1"/>
                </a:solidFill>
                <a:latin typeface="Times New Roman" panose="02020603050405020304" pitchFamily="18" charset="0"/>
                <a:cs typeface="Times New Roman" panose="02020603050405020304" pitchFamily="18" charset="0"/>
              </a:rPr>
              <a:t> của file đó, mỗi </a:t>
            </a:r>
            <a:r>
              <a:rPr lang="vi-VN" sz="2000" b="1" dirty="0">
                <a:solidFill>
                  <a:schemeClr val="tx1"/>
                </a:solidFill>
                <a:latin typeface="Times New Roman" panose="02020603050405020304" pitchFamily="18" charset="0"/>
                <a:cs typeface="Times New Roman" panose="02020603050405020304" pitchFamily="18" charset="0"/>
              </a:rPr>
              <a:t>Block</a:t>
            </a:r>
            <a:r>
              <a:rPr lang="vi-VN" sz="2000" dirty="0">
                <a:solidFill>
                  <a:schemeClr val="tx1"/>
                </a:solidFill>
                <a:latin typeface="Times New Roman" panose="02020603050405020304" pitchFamily="18" charset="0"/>
                <a:cs typeface="Times New Roman" panose="02020603050405020304" pitchFamily="18" charset="0"/>
              </a:rPr>
              <a:t> đại diện bởi </a:t>
            </a:r>
            <a:r>
              <a:rPr lang="vi-VN" sz="2000" b="1" dirty="0">
                <a:solidFill>
                  <a:schemeClr val="tx1"/>
                </a:solidFill>
                <a:latin typeface="Times New Roman" panose="02020603050405020304" pitchFamily="18" charset="0"/>
                <a:cs typeface="Times New Roman" panose="02020603050405020304" pitchFamily="18" charset="0"/>
              </a:rPr>
              <a:t>Block ID</a:t>
            </a:r>
            <a:r>
              <a:rPr lang="vi-VN" sz="2000" dirty="0">
                <a:solidFill>
                  <a:schemeClr val="tx1"/>
                </a:solidFill>
                <a:latin typeface="Times New Roman" panose="02020603050405020304" pitchFamily="18" charset="0"/>
                <a:cs typeface="Times New Roman" panose="02020603050405020304" pitchFamily="18" charset="0"/>
              </a:rPr>
              <a:t>.</a:t>
            </a:r>
          </a:p>
          <a:p>
            <a:pPr marL="285750" indent="-285750" algn="just"/>
            <a:endParaRPr lang="vi-VN" sz="2000" dirty="0">
              <a:solidFill>
                <a:schemeClr val="tx1"/>
              </a:solidFill>
              <a:latin typeface="Times New Roman" panose="02020603050405020304" pitchFamily="18" charset="0"/>
              <a:cs typeface="Times New Roman" panose="02020603050405020304" pitchFamily="18" charset="0"/>
            </a:endParaRPr>
          </a:p>
          <a:p>
            <a:pPr marL="285750" indent="-285750" algn="just"/>
            <a:r>
              <a:rPr lang="vi-VN" sz="2000" dirty="0">
                <a:solidFill>
                  <a:schemeClr val="tx1"/>
                </a:solidFill>
                <a:latin typeface="Times New Roman" panose="02020603050405020304" pitchFamily="18" charset="0"/>
                <a:cs typeface="Times New Roman" panose="02020603050405020304" pitchFamily="18" charset="0"/>
              </a:rPr>
              <a:t>Nơi lưu trữ các block</a:t>
            </a:r>
            <a:r>
              <a:rPr lang="en-US" sz="2000" dirty="0">
                <a:solidFill>
                  <a:schemeClr val="tx1"/>
                </a:solidFill>
                <a:latin typeface="Times New Roman" panose="02020603050405020304" pitchFamily="18" charset="0"/>
                <a:cs typeface="Times New Roman" panose="02020603050405020304" pitchFamily="18" charset="0"/>
              </a:rPr>
              <a:t>,</a:t>
            </a:r>
            <a:r>
              <a:rPr lang="vi-VN" sz="2000"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v</a:t>
            </a:r>
            <a:r>
              <a:rPr lang="vi-VN" sz="2000" dirty="0">
                <a:solidFill>
                  <a:schemeClr val="tx1"/>
                </a:solidFill>
                <a:latin typeface="Times New Roman" panose="02020603050405020304" pitchFamily="18" charset="0"/>
                <a:cs typeface="Times New Roman" panose="02020603050405020304" pitchFamily="18" charset="0"/>
              </a:rPr>
              <a:t>ới mỗi </a:t>
            </a:r>
            <a:r>
              <a:rPr lang="vi-VN" sz="2000" b="1" dirty="0">
                <a:solidFill>
                  <a:schemeClr val="tx1"/>
                </a:solidFill>
                <a:latin typeface="Times New Roman" panose="02020603050405020304" pitchFamily="18" charset="0"/>
                <a:cs typeface="Times New Roman" panose="02020603050405020304" pitchFamily="18" charset="0"/>
              </a:rPr>
              <a:t>block</a:t>
            </a:r>
            <a:r>
              <a:rPr lang="vi-VN" sz="2000" dirty="0">
                <a:solidFill>
                  <a:schemeClr val="tx1"/>
                </a:solidFill>
                <a:latin typeface="Times New Roman" panose="02020603050405020304" pitchFamily="18" charset="0"/>
                <a:cs typeface="Times New Roman" panose="02020603050405020304" pitchFamily="18" charset="0"/>
              </a:rPr>
              <a:t> ta có một danh sách các </a:t>
            </a:r>
            <a:r>
              <a:rPr lang="vi-VN" sz="2000" b="1" dirty="0">
                <a:solidFill>
                  <a:schemeClr val="tx1"/>
                </a:solidFill>
                <a:latin typeface="Times New Roman" panose="02020603050405020304" pitchFamily="18" charset="0"/>
                <a:cs typeface="Times New Roman" panose="02020603050405020304" pitchFamily="18" charset="0"/>
              </a:rPr>
              <a:t>DataNode</a:t>
            </a:r>
            <a:r>
              <a:rPr lang="vi-VN" sz="2000" dirty="0">
                <a:solidFill>
                  <a:schemeClr val="tx1"/>
                </a:solidFill>
                <a:latin typeface="Times New Roman" panose="02020603050405020304" pitchFamily="18" charset="0"/>
                <a:cs typeface="Times New Roman" panose="02020603050405020304" pitchFamily="18" charset="0"/>
              </a:rPr>
              <a:t> lưu trữ các </a:t>
            </a:r>
            <a:r>
              <a:rPr lang="vi-VN" sz="2000" b="1" dirty="0">
                <a:solidFill>
                  <a:schemeClr val="tx1"/>
                </a:solidFill>
                <a:latin typeface="Times New Roman" panose="02020603050405020304" pitchFamily="18" charset="0"/>
                <a:cs typeface="Times New Roman" panose="02020603050405020304" pitchFamily="18" charset="0"/>
              </a:rPr>
              <a:t>bản sao </a:t>
            </a:r>
            <a:r>
              <a:rPr lang="vi-VN" sz="2000" dirty="0">
                <a:solidFill>
                  <a:schemeClr val="tx1"/>
                </a:solidFill>
                <a:latin typeface="Times New Roman" panose="02020603050405020304" pitchFamily="18" charset="0"/>
                <a:cs typeface="Times New Roman" panose="02020603050405020304" pitchFamily="18" charset="0"/>
              </a:rPr>
              <a:t>của </a:t>
            </a:r>
            <a:r>
              <a:rPr lang="vi-VN" sz="2000" b="1" dirty="0">
                <a:solidFill>
                  <a:schemeClr val="tx1"/>
                </a:solidFill>
                <a:latin typeface="Times New Roman" panose="02020603050405020304" pitchFamily="18" charset="0"/>
                <a:cs typeface="Times New Roman" panose="02020603050405020304" pitchFamily="18" charset="0"/>
              </a:rPr>
              <a:t>block</a:t>
            </a:r>
            <a:r>
              <a:rPr lang="vi-VN" sz="2000" dirty="0">
                <a:solidFill>
                  <a:schemeClr val="tx1"/>
                </a:solidFill>
                <a:latin typeface="Times New Roman" panose="02020603050405020304" pitchFamily="18" charset="0"/>
                <a:cs typeface="Times New Roman" panose="02020603050405020304" pitchFamily="18" charset="0"/>
              </a:rPr>
              <a:t> đó.</a:t>
            </a:r>
          </a:p>
          <a:p>
            <a:pPr marL="285750" indent="-285750"/>
            <a:endParaRPr lang="vi-VN"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25" y="2105025"/>
            <a:ext cx="36199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627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animEffect transition="in" filter="fade">
                                      <p:cBhvr>
                                        <p:cTn id="7" dur="1000"/>
                                        <p:tgtEl>
                                          <p:spTgt spid="175">
                                            <p:txEl>
                                              <p:pRg st="1" end="1"/>
                                            </p:txEl>
                                          </p:spTgt>
                                        </p:tgtEl>
                                      </p:cBhvr>
                                    </p:animEffect>
                                    <p:anim calcmode="lin" valueType="num">
                                      <p:cBhvr>
                                        <p:cTn id="8"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2" end="2"/>
                                            </p:txEl>
                                          </p:spTgt>
                                        </p:tgtEl>
                                        <p:attrNameLst>
                                          <p:attrName>style.visibility</p:attrName>
                                        </p:attrNameLst>
                                      </p:cBhvr>
                                      <p:to>
                                        <p:strVal val="visible"/>
                                      </p:to>
                                    </p:set>
                                    <p:animEffect transition="in" filter="fade">
                                      <p:cBhvr>
                                        <p:cTn id="14" dur="1000"/>
                                        <p:tgtEl>
                                          <p:spTgt spid="175">
                                            <p:txEl>
                                              <p:pRg st="2" end="2"/>
                                            </p:txEl>
                                          </p:spTgt>
                                        </p:tgtEl>
                                      </p:cBhvr>
                                    </p:animEffect>
                                    <p:anim calcmode="lin" valueType="num">
                                      <p:cBhvr>
                                        <p:cTn id="15"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4" end="4"/>
                                            </p:txEl>
                                          </p:spTgt>
                                        </p:tgtEl>
                                        <p:attrNameLst>
                                          <p:attrName>style.visibility</p:attrName>
                                        </p:attrNameLst>
                                      </p:cBhvr>
                                      <p:to>
                                        <p:strVal val="visible"/>
                                      </p:to>
                                    </p:set>
                                    <p:animEffect transition="in" filter="fade">
                                      <p:cBhvr>
                                        <p:cTn id="21" dur="1000"/>
                                        <p:tgtEl>
                                          <p:spTgt spid="175">
                                            <p:txEl>
                                              <p:pRg st="4" end="4"/>
                                            </p:txEl>
                                          </p:spTgt>
                                        </p:tgtEl>
                                      </p:cBhvr>
                                    </p:animEffect>
                                    <p:anim calcmode="lin" valueType="num">
                                      <p:cBhvr>
                                        <p:cTn id="22" dur="1000" fill="hold"/>
                                        <p:tgtEl>
                                          <p:spTgt spid="17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6" end="6"/>
                                            </p:txEl>
                                          </p:spTgt>
                                        </p:tgtEl>
                                        <p:attrNameLst>
                                          <p:attrName>style.visibility</p:attrName>
                                        </p:attrNameLst>
                                      </p:cBhvr>
                                      <p:to>
                                        <p:strVal val="visible"/>
                                      </p:to>
                                    </p:set>
                                    <p:animEffect transition="in" filter="fade">
                                      <p:cBhvr>
                                        <p:cTn id="28" dur="1000"/>
                                        <p:tgtEl>
                                          <p:spTgt spid="175">
                                            <p:txEl>
                                              <p:pRg st="6" end="6"/>
                                            </p:txEl>
                                          </p:spTgt>
                                        </p:tgtEl>
                                      </p:cBhvr>
                                    </p:animEffect>
                                    <p:anim calcmode="lin" valueType="num">
                                      <p:cBhvr>
                                        <p:cTn id="29" dur="1000" fill="hold"/>
                                        <p:tgtEl>
                                          <p:spTgt spid="175">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Các</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Thành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Phần</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Của</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Hadoop</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600" y="1524000"/>
            <a:ext cx="8458200" cy="3810000"/>
          </a:xfrm>
          <a:prstGeom prst="rect">
            <a:avLst/>
          </a:prstGeom>
        </p:spPr>
        <p:txBody>
          <a:bodyPr spcFirstLastPara="1" wrap="square" lIns="91425" tIns="91425" rIns="91425" bIns="91425" anchor="t" anchorCtr="0">
            <a:noAutofit/>
          </a:bodyPr>
          <a:lstStyle/>
          <a:p>
            <a:pPr marL="0" indent="0" algn="just">
              <a:buNone/>
            </a:pPr>
            <a:r>
              <a:rPr lang="vi-VN" sz="2000" b="1" dirty="0">
                <a:solidFill>
                  <a:schemeClr val="tx1"/>
                </a:solidFill>
                <a:latin typeface="Times New Roman" panose="02020603050405020304" pitchFamily="18" charset="0"/>
                <a:cs typeface="Times New Roman" panose="02020603050405020304" pitchFamily="18" charset="0"/>
              </a:rPr>
              <a:t>NameNode</a:t>
            </a:r>
          </a:p>
          <a:p>
            <a:pPr marL="285750" indent="-285750" algn="just"/>
            <a:r>
              <a:rPr lang="vi-VN" sz="2000" dirty="0">
                <a:solidFill>
                  <a:schemeClr val="tx1"/>
                </a:solidFill>
                <a:latin typeface="Times New Roman" panose="02020603050405020304" pitchFamily="18" charset="0"/>
                <a:cs typeface="Times New Roman" panose="02020603050405020304" pitchFamily="18" charset="0"/>
              </a:rPr>
              <a:t>Tất cả các nhật ký giao dịch được lưu trữ trong một tệp có tên </a:t>
            </a:r>
            <a:r>
              <a:rPr lang="en-US" sz="2000" b="1" dirty="0">
                <a:solidFill>
                  <a:schemeClr val="tx1"/>
                </a:solidFill>
                <a:latin typeface="Times New Roman" panose="02020603050405020304" pitchFamily="18" charset="0"/>
                <a:cs typeface="Times New Roman" panose="02020603050405020304" pitchFamily="18" charset="0"/>
              </a:rPr>
              <a:t>e</a:t>
            </a:r>
            <a:r>
              <a:rPr lang="vi-VN" sz="2000" b="1" dirty="0">
                <a:solidFill>
                  <a:schemeClr val="tx1"/>
                </a:solidFill>
                <a:latin typeface="Times New Roman" panose="02020603050405020304" pitchFamily="18" charset="0"/>
                <a:cs typeface="Times New Roman" panose="02020603050405020304" pitchFamily="18" charset="0"/>
              </a:rPr>
              <a:t>dit</a:t>
            </a:r>
            <a:r>
              <a:rPr lang="en-US" sz="2000" b="1" dirty="0">
                <a:solidFill>
                  <a:schemeClr val="tx1"/>
                </a:solidFill>
                <a:latin typeface="Times New Roman" panose="02020603050405020304" pitchFamily="18" charset="0"/>
                <a:cs typeface="Times New Roman" panose="02020603050405020304" pitchFamily="18" charset="0"/>
              </a:rPr>
              <a:t> l</a:t>
            </a:r>
            <a:r>
              <a:rPr lang="vi-VN" sz="2000" b="1" dirty="0">
                <a:solidFill>
                  <a:schemeClr val="tx1"/>
                </a:solidFill>
                <a:latin typeface="Times New Roman" panose="02020603050405020304" pitchFamily="18" charset="0"/>
                <a:cs typeface="Times New Roman" panose="02020603050405020304" pitchFamily="18" charset="0"/>
              </a:rPr>
              <a:t>og</a:t>
            </a:r>
            <a:r>
              <a:rPr lang="en-US" sz="2000" b="1" dirty="0">
                <a:solidFill>
                  <a:schemeClr val="tx1"/>
                </a:solidFill>
                <a:latin typeface="Times New Roman" panose="02020603050405020304" pitchFamily="18" charset="0"/>
                <a:cs typeface="Times New Roman" panose="02020603050405020304" pitchFamily="18" charset="0"/>
              </a:rPr>
              <a:t>s</a:t>
            </a:r>
            <a:r>
              <a:rPr lang="vi-VN" sz="2000" dirty="0">
                <a:solidFill>
                  <a:schemeClr val="tx1"/>
                </a:solidFill>
                <a:latin typeface="Times New Roman" panose="02020603050405020304" pitchFamily="18" charset="0"/>
                <a:cs typeface="Times New Roman" panose="02020603050405020304" pitchFamily="18" charset="0"/>
              </a:rPr>
              <a:t>. </a:t>
            </a:r>
          </a:p>
          <a:p>
            <a:pPr marL="285750" indent="-285750" algn="just"/>
            <a:r>
              <a:rPr lang="vi-VN" sz="2000" dirty="0">
                <a:solidFill>
                  <a:schemeClr val="tx1"/>
                </a:solidFill>
                <a:latin typeface="Times New Roman" panose="02020603050405020304" pitchFamily="18" charset="0"/>
                <a:cs typeface="Times New Roman" panose="02020603050405020304" pitchFamily="18" charset="0"/>
              </a:rPr>
              <a:t>Toàn bộ không gian tên hệ thống tệp, bao gồm ánh xạ các khối tới tệp và thuộc tính hệ thống tệp, được lưu trữ trong một tệp có tên </a:t>
            </a:r>
            <a:r>
              <a:rPr lang="en-US" sz="2000" b="1" dirty="0">
                <a:solidFill>
                  <a:schemeClr val="tx1"/>
                </a:solidFill>
                <a:latin typeface="Times New Roman" panose="02020603050405020304" pitchFamily="18" charset="0"/>
                <a:cs typeface="Times New Roman" panose="02020603050405020304" pitchFamily="18" charset="0"/>
              </a:rPr>
              <a:t>f</a:t>
            </a:r>
            <a:r>
              <a:rPr lang="vi-VN" sz="2000" b="1" dirty="0">
                <a:solidFill>
                  <a:schemeClr val="tx1"/>
                </a:solidFill>
                <a:latin typeface="Times New Roman" panose="02020603050405020304" pitchFamily="18" charset="0"/>
                <a:cs typeface="Times New Roman" panose="02020603050405020304" pitchFamily="18" charset="0"/>
              </a:rPr>
              <a:t>s</a:t>
            </a:r>
            <a:r>
              <a:rPr lang="en-US" sz="2000" b="1" dirty="0">
                <a:solidFill>
                  <a:schemeClr val="tx1"/>
                </a:solidFill>
                <a:latin typeface="Times New Roman" panose="02020603050405020304" pitchFamily="18" charset="0"/>
                <a:cs typeface="Times New Roman" panose="02020603050405020304" pitchFamily="18" charset="0"/>
              </a:rPr>
              <a:t>i</a:t>
            </a:r>
            <a:r>
              <a:rPr lang="vi-VN" sz="2000" b="1" dirty="0">
                <a:solidFill>
                  <a:schemeClr val="tx1"/>
                </a:solidFill>
                <a:latin typeface="Times New Roman" panose="02020603050405020304" pitchFamily="18" charset="0"/>
                <a:cs typeface="Times New Roman" panose="02020603050405020304" pitchFamily="18" charset="0"/>
              </a:rPr>
              <a:t>mage</a:t>
            </a:r>
            <a:r>
              <a:rPr lang="en-US" sz="2000" b="1" dirty="0">
                <a:solidFill>
                  <a:schemeClr val="tx1"/>
                </a:solidFill>
                <a:latin typeface="Times New Roman" panose="02020603050405020304" pitchFamily="18" charset="0"/>
                <a:cs typeface="Times New Roman" panose="02020603050405020304" pitchFamily="18" charset="0"/>
              </a:rPr>
              <a:t>.</a:t>
            </a:r>
            <a:endParaRPr lang="vi-VN"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1307" y="3733800"/>
            <a:ext cx="417195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132" y="3871912"/>
            <a:ext cx="4448175"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928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animEffect transition="in" filter="fade">
                                      <p:cBhvr>
                                        <p:cTn id="7" dur="1000"/>
                                        <p:tgtEl>
                                          <p:spTgt spid="175">
                                            <p:txEl>
                                              <p:pRg st="1" end="1"/>
                                            </p:txEl>
                                          </p:spTgt>
                                        </p:tgtEl>
                                      </p:cBhvr>
                                    </p:animEffect>
                                    <p:anim calcmode="lin" valueType="num">
                                      <p:cBhvr>
                                        <p:cTn id="8"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2" end="2"/>
                                            </p:txEl>
                                          </p:spTgt>
                                        </p:tgtEl>
                                        <p:attrNameLst>
                                          <p:attrName>style.visibility</p:attrName>
                                        </p:attrNameLst>
                                      </p:cBhvr>
                                      <p:to>
                                        <p:strVal val="visible"/>
                                      </p:to>
                                    </p:set>
                                    <p:animEffect transition="in" filter="fade">
                                      <p:cBhvr>
                                        <p:cTn id="14" dur="1000"/>
                                        <p:tgtEl>
                                          <p:spTgt spid="175">
                                            <p:txEl>
                                              <p:pRg st="2" end="2"/>
                                            </p:txEl>
                                          </p:spTgt>
                                        </p:tgtEl>
                                      </p:cBhvr>
                                    </p:animEffect>
                                    <p:anim calcmode="lin" valueType="num">
                                      <p:cBhvr>
                                        <p:cTn id="15"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Những</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Vấn</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Đề</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Thảo</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Luận</a:t>
            </a:r>
            <a:endParaRPr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600" y="1524000"/>
            <a:ext cx="6858000" cy="3810000"/>
          </a:xfrm>
          <a:prstGeom prst="rect">
            <a:avLst/>
          </a:prstGeom>
        </p:spPr>
        <p:txBody>
          <a:bodyPr spcFirstLastPara="1" wrap="square" lIns="91425" tIns="91425" rIns="91425" bIns="91425" anchor="t" anchorCtr="0">
            <a:noAutofit/>
          </a:bodyPr>
          <a:lstStyle/>
          <a:p>
            <a:pPr marL="285750" indent="-285750">
              <a:lnSpc>
                <a:spcPct val="300000"/>
              </a:lnSpc>
            </a:pPr>
            <a:r>
              <a:rPr lang="vi-VN" sz="2000" dirty="0">
                <a:solidFill>
                  <a:schemeClr val="tx1"/>
                </a:solidFill>
                <a:latin typeface="+mj-lt"/>
              </a:rPr>
              <a:t>Lưu trữ dữ liệu lớn. </a:t>
            </a:r>
          </a:p>
          <a:p>
            <a:pPr marL="285750" indent="-285750">
              <a:lnSpc>
                <a:spcPct val="300000"/>
              </a:lnSpc>
            </a:pPr>
            <a:r>
              <a:rPr lang="vi-VN" sz="2000" dirty="0">
                <a:solidFill>
                  <a:schemeClr val="tx1"/>
                </a:solidFill>
                <a:latin typeface="+mj-lt"/>
              </a:rPr>
              <a:t>Xử lý thống kê phục vụ quảng cáo.</a:t>
            </a:r>
          </a:p>
          <a:p>
            <a:pPr marL="285750" indent="-285750">
              <a:lnSpc>
                <a:spcPct val="300000"/>
              </a:lnSpc>
            </a:pPr>
            <a:r>
              <a:rPr lang="vi-VN" sz="2000" dirty="0">
                <a:solidFill>
                  <a:schemeClr val="tx1"/>
                </a:solidFill>
                <a:latin typeface="+mj-lt"/>
              </a:rPr>
              <a:t>Recommendation system.</a:t>
            </a:r>
          </a:p>
          <a:p>
            <a:pPr marL="285750" indent="-285750"/>
            <a:endParaRPr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Các</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Thành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Phần</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Của</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Hadoop</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600" y="1524000"/>
            <a:ext cx="4800600" cy="3810000"/>
          </a:xfrm>
          <a:prstGeom prst="rect">
            <a:avLst/>
          </a:prstGeom>
        </p:spPr>
        <p:txBody>
          <a:bodyPr spcFirstLastPara="1" wrap="square" lIns="91425" tIns="91425" rIns="91425" bIns="91425" anchor="t" anchorCtr="0">
            <a:noAutofit/>
          </a:bodyPr>
          <a:lstStyle/>
          <a:p>
            <a:pPr marL="0" indent="0" algn="just">
              <a:buNone/>
            </a:pPr>
            <a:r>
              <a:rPr lang="vi-VN" sz="2000" b="1" dirty="0">
                <a:solidFill>
                  <a:schemeClr val="tx1"/>
                </a:solidFill>
                <a:latin typeface="Times New Roman" panose="02020603050405020304" pitchFamily="18" charset="0"/>
                <a:cs typeface="Times New Roman" panose="02020603050405020304" pitchFamily="18" charset="0"/>
              </a:rPr>
              <a:t>DataNode</a:t>
            </a:r>
          </a:p>
          <a:p>
            <a:pPr marL="285750" indent="-285750" algn="just"/>
            <a:r>
              <a:rPr lang="vi-VN" sz="2000" dirty="0">
                <a:solidFill>
                  <a:schemeClr val="tx1"/>
                </a:solidFill>
                <a:latin typeface="Times New Roman" panose="02020603050405020304" pitchFamily="18" charset="0"/>
                <a:cs typeface="Times New Roman" panose="02020603050405020304" pitchFamily="18" charset="0"/>
              </a:rPr>
              <a:t>Mỗi máy </a:t>
            </a:r>
            <a:r>
              <a:rPr lang="vi-VN" sz="2000" b="1" dirty="0">
                <a:solidFill>
                  <a:schemeClr val="tx1"/>
                </a:solidFill>
                <a:latin typeface="Times New Roman" panose="02020603050405020304" pitchFamily="18" charset="0"/>
                <a:cs typeface="Times New Roman" panose="02020603050405020304" pitchFamily="18" charset="0"/>
              </a:rPr>
              <a:t>slave</a:t>
            </a:r>
            <a:r>
              <a:rPr lang="vi-VN" sz="2000" dirty="0">
                <a:solidFill>
                  <a:schemeClr val="tx1"/>
                </a:solidFill>
                <a:latin typeface="Times New Roman" panose="02020603050405020304" pitchFamily="18" charset="0"/>
                <a:cs typeface="Times New Roman" panose="02020603050405020304" pitchFamily="18" charset="0"/>
              </a:rPr>
              <a:t> trong </a:t>
            </a:r>
            <a:r>
              <a:rPr lang="vi-VN" sz="2000" b="1" dirty="0">
                <a:solidFill>
                  <a:schemeClr val="tx1"/>
                </a:solidFill>
                <a:latin typeface="Times New Roman" panose="02020603050405020304" pitchFamily="18" charset="0"/>
                <a:cs typeface="Times New Roman" panose="02020603050405020304" pitchFamily="18" charset="0"/>
              </a:rPr>
              <a:t>cluster</a:t>
            </a:r>
            <a:r>
              <a:rPr lang="vi-VN" sz="2000" dirty="0">
                <a:solidFill>
                  <a:schemeClr val="tx1"/>
                </a:solidFill>
                <a:latin typeface="Times New Roman" panose="02020603050405020304" pitchFamily="18" charset="0"/>
                <a:cs typeface="Times New Roman" panose="02020603050405020304" pitchFamily="18" charset="0"/>
              </a:rPr>
              <a:t> sẽ </a:t>
            </a:r>
            <a:r>
              <a:rPr lang="en-US" sz="2000" dirty="0" err="1">
                <a:solidFill>
                  <a:schemeClr val="tx1"/>
                </a:solidFill>
                <a:latin typeface="Times New Roman" panose="02020603050405020304" pitchFamily="18" charset="0"/>
                <a:cs typeface="Times New Roman" panose="02020603050405020304" pitchFamily="18" charset="0"/>
              </a:rPr>
              <a:t>có</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một</a:t>
            </a:r>
            <a:r>
              <a:rPr lang="en-US" sz="2000" dirty="0">
                <a:solidFill>
                  <a:schemeClr val="tx1"/>
                </a:solidFill>
                <a:latin typeface="Times New Roman" panose="02020603050405020304" pitchFamily="18" charset="0"/>
                <a:cs typeface="Times New Roman" panose="02020603050405020304" pitchFamily="18" charset="0"/>
              </a:rPr>
              <a:t> </a:t>
            </a:r>
            <a:r>
              <a:rPr lang="vi-VN" sz="2000" b="1" dirty="0">
                <a:solidFill>
                  <a:schemeClr val="tx1"/>
                </a:solidFill>
                <a:latin typeface="Times New Roman" panose="02020603050405020304" pitchFamily="18" charset="0"/>
                <a:cs typeface="Times New Roman" panose="02020603050405020304" pitchFamily="18" charset="0"/>
              </a:rPr>
              <a:t>DataNode</a:t>
            </a:r>
            <a:r>
              <a:rPr lang="vi-VN" sz="2000" dirty="0">
                <a:solidFill>
                  <a:schemeClr val="tx1"/>
                </a:solidFill>
                <a:latin typeface="Times New Roman" panose="02020603050405020304" pitchFamily="18" charset="0"/>
                <a:cs typeface="Times New Roman" panose="02020603050405020304" pitchFamily="18" charset="0"/>
              </a:rPr>
              <a:t> để thực hiện các </a:t>
            </a:r>
            <a:r>
              <a:rPr lang="en-US" sz="2000" dirty="0" err="1">
                <a:solidFill>
                  <a:schemeClr val="tx1"/>
                </a:solidFill>
                <a:latin typeface="Times New Roman" panose="02020603050405020304" pitchFamily="18" charset="0"/>
                <a:cs typeface="Times New Roman" panose="02020603050405020304" pitchFamily="18" charset="0"/>
              </a:rPr>
              <a:t>tác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vụ</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trong</a:t>
            </a:r>
            <a:r>
              <a:rPr lang="vi-VN" sz="2000" dirty="0">
                <a:solidFill>
                  <a:schemeClr val="tx1"/>
                </a:solidFill>
                <a:latin typeface="Times New Roman" panose="02020603050405020304" pitchFamily="18" charset="0"/>
                <a:cs typeface="Times New Roman" panose="02020603050405020304" pitchFamily="18" charset="0"/>
              </a:rPr>
              <a:t> hệ thống </a:t>
            </a:r>
            <a:r>
              <a:rPr lang="en-US" sz="2000" b="1" dirty="0">
                <a:solidFill>
                  <a:schemeClr val="tx1"/>
                </a:solidFill>
                <a:latin typeface="Times New Roman" panose="02020603050405020304" pitchFamily="18" charset="0"/>
                <a:cs typeface="Times New Roman" panose="02020603050405020304" pitchFamily="18" charset="0"/>
              </a:rPr>
              <a:t>HDFS</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 đọc và ghi các khối </a:t>
            </a:r>
            <a:r>
              <a:rPr lang="vi-VN" sz="2000" b="1" dirty="0">
                <a:solidFill>
                  <a:schemeClr val="tx1"/>
                </a:solidFill>
                <a:latin typeface="Times New Roman" panose="02020603050405020304" pitchFamily="18" charset="0"/>
                <a:cs typeface="Times New Roman" panose="02020603050405020304" pitchFamily="18" charset="0"/>
              </a:rPr>
              <a:t>HDFS</a:t>
            </a:r>
            <a:r>
              <a:rPr lang="vi-VN" sz="2000" dirty="0">
                <a:solidFill>
                  <a:schemeClr val="tx1"/>
                </a:solidFill>
                <a:latin typeface="Times New Roman" panose="02020603050405020304" pitchFamily="18" charset="0"/>
                <a:cs typeface="Times New Roman" panose="02020603050405020304" pitchFamily="18" charset="0"/>
              </a:rPr>
              <a:t> tới các file thực tế trên hệ thống</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(local filesytem). </a:t>
            </a:r>
          </a:p>
          <a:p>
            <a:pPr marL="285750" indent="-285750" algn="just"/>
            <a:endParaRPr lang="vi-VN" sz="2000" dirty="0">
              <a:solidFill>
                <a:schemeClr val="tx1"/>
              </a:solidFill>
              <a:latin typeface="Times New Roman" panose="02020603050405020304" pitchFamily="18" charset="0"/>
              <a:cs typeface="Times New Roman" panose="02020603050405020304" pitchFamily="18" charset="0"/>
            </a:endParaRPr>
          </a:p>
          <a:p>
            <a:pPr marL="285750" indent="-285750" algn="just"/>
            <a:r>
              <a:rPr lang="vi-VN" sz="2000" dirty="0">
                <a:solidFill>
                  <a:schemeClr val="tx1"/>
                </a:solidFill>
                <a:latin typeface="Times New Roman" panose="02020603050405020304" pitchFamily="18" charset="0"/>
                <a:cs typeface="Times New Roman" panose="02020603050405020304" pitchFamily="18" charset="0"/>
              </a:rPr>
              <a:t>Khi muốn đọc hay ghi một file </a:t>
            </a:r>
            <a:r>
              <a:rPr lang="vi-VN" sz="2000" b="1" dirty="0">
                <a:solidFill>
                  <a:schemeClr val="tx1"/>
                </a:solidFill>
                <a:latin typeface="Times New Roman" panose="02020603050405020304" pitchFamily="18" charset="0"/>
                <a:cs typeface="Times New Roman" panose="02020603050405020304" pitchFamily="18" charset="0"/>
              </a:rPr>
              <a:t>HDFS</a:t>
            </a:r>
            <a:r>
              <a:rPr lang="vi-VN" sz="2000" dirty="0">
                <a:solidFill>
                  <a:schemeClr val="tx1"/>
                </a:solidFill>
                <a:latin typeface="Times New Roman" panose="02020603050405020304" pitchFamily="18" charset="0"/>
                <a:cs typeface="Times New Roman" panose="02020603050405020304" pitchFamily="18" charset="0"/>
              </a:rPr>
              <a:t>, file đó được chia nhỏ thành các </a:t>
            </a:r>
            <a:r>
              <a:rPr lang="en-US" sz="2000" b="1" dirty="0">
                <a:solidFill>
                  <a:schemeClr val="tx1"/>
                </a:solidFill>
                <a:latin typeface="Times New Roman" panose="02020603050405020304" pitchFamily="18" charset="0"/>
                <a:cs typeface="Times New Roman" panose="02020603050405020304" pitchFamily="18" charset="0"/>
              </a:rPr>
              <a:t>block</a:t>
            </a:r>
            <a:r>
              <a:rPr lang="vi-VN" sz="2000" dirty="0">
                <a:solidFill>
                  <a:schemeClr val="tx1"/>
                </a:solidFill>
                <a:latin typeface="Times New Roman" panose="02020603050405020304" pitchFamily="18" charset="0"/>
                <a:cs typeface="Times New Roman" panose="02020603050405020304" pitchFamily="18" charset="0"/>
              </a:rPr>
              <a:t> và </a:t>
            </a:r>
            <a:r>
              <a:rPr lang="vi-VN" sz="2000" b="1" dirty="0">
                <a:solidFill>
                  <a:schemeClr val="tx1"/>
                </a:solidFill>
                <a:latin typeface="Times New Roman" panose="02020603050405020304" pitchFamily="18" charset="0"/>
                <a:cs typeface="Times New Roman" panose="02020603050405020304" pitchFamily="18" charset="0"/>
              </a:rPr>
              <a:t>NameNode</a:t>
            </a:r>
            <a:r>
              <a:rPr lang="vi-VN" sz="2000" dirty="0">
                <a:solidFill>
                  <a:schemeClr val="tx1"/>
                </a:solidFill>
                <a:latin typeface="Times New Roman" panose="02020603050405020304" pitchFamily="18" charset="0"/>
                <a:cs typeface="Times New Roman" panose="02020603050405020304" pitchFamily="18" charset="0"/>
              </a:rPr>
              <a:t> sẽ nói cho các </a:t>
            </a:r>
            <a:r>
              <a:rPr lang="vi-VN" sz="2000" b="1" dirty="0">
                <a:solidFill>
                  <a:schemeClr val="tx1"/>
                </a:solidFill>
                <a:latin typeface="Times New Roman" panose="02020603050405020304" pitchFamily="18" charset="0"/>
                <a:cs typeface="Times New Roman" panose="02020603050405020304" pitchFamily="18" charset="0"/>
              </a:rPr>
              <a:t>client</a:t>
            </a:r>
            <a:r>
              <a:rPr lang="vi-VN" sz="2000" dirty="0">
                <a:solidFill>
                  <a:schemeClr val="tx1"/>
                </a:solidFill>
                <a:latin typeface="Times New Roman" panose="02020603050405020304" pitchFamily="18" charset="0"/>
                <a:cs typeface="Times New Roman" panose="02020603050405020304" pitchFamily="18" charset="0"/>
              </a:rPr>
              <a:t> nơi các </a:t>
            </a:r>
            <a:r>
              <a:rPr lang="en-US" sz="2000" b="1" dirty="0">
                <a:solidFill>
                  <a:schemeClr val="tx1"/>
                </a:solidFill>
                <a:latin typeface="Times New Roman" panose="02020603050405020304" pitchFamily="18" charset="0"/>
                <a:cs typeface="Times New Roman" panose="02020603050405020304" pitchFamily="18" charset="0"/>
              </a:rPr>
              <a:t>block</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nằm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trong</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DataNode</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đó</a:t>
            </a:r>
            <a:r>
              <a:rPr lang="vi-VN" sz="2000" dirty="0">
                <a:solidFill>
                  <a:schemeClr val="tx1"/>
                </a:solidFill>
                <a:latin typeface="Times New Roman" panose="02020603050405020304" pitchFamily="18" charset="0"/>
                <a:cs typeface="Times New Roman" panose="02020603050405020304" pitchFamily="18" charset="0"/>
              </a:rPr>
              <a:t>. </a:t>
            </a:r>
          </a:p>
          <a:p>
            <a:pPr marL="285750" indent="-285750"/>
            <a:endParaRPr lang="vi-VN"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057400"/>
            <a:ext cx="390207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063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animEffect transition="in" filter="fade">
                                      <p:cBhvr>
                                        <p:cTn id="7" dur="1000"/>
                                        <p:tgtEl>
                                          <p:spTgt spid="175">
                                            <p:txEl>
                                              <p:pRg st="1" end="1"/>
                                            </p:txEl>
                                          </p:spTgt>
                                        </p:tgtEl>
                                      </p:cBhvr>
                                    </p:animEffect>
                                    <p:anim calcmode="lin" valueType="num">
                                      <p:cBhvr>
                                        <p:cTn id="8"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3" end="3"/>
                                            </p:txEl>
                                          </p:spTgt>
                                        </p:tgtEl>
                                        <p:attrNameLst>
                                          <p:attrName>style.visibility</p:attrName>
                                        </p:attrNameLst>
                                      </p:cBhvr>
                                      <p:to>
                                        <p:strVal val="visible"/>
                                      </p:to>
                                    </p:set>
                                    <p:animEffect transition="in" filter="fade">
                                      <p:cBhvr>
                                        <p:cTn id="14" dur="1000"/>
                                        <p:tgtEl>
                                          <p:spTgt spid="175">
                                            <p:txEl>
                                              <p:pRg st="3" end="3"/>
                                            </p:txEl>
                                          </p:spTgt>
                                        </p:tgtEl>
                                      </p:cBhvr>
                                    </p:animEffect>
                                    <p:anim calcmode="lin" valueType="num">
                                      <p:cBhvr>
                                        <p:cTn id="15"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Các</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Thành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Phần</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Của</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Hadoop</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600" y="1524000"/>
            <a:ext cx="5181600" cy="3810000"/>
          </a:xfrm>
          <a:prstGeom prst="rect">
            <a:avLst/>
          </a:prstGeom>
        </p:spPr>
        <p:txBody>
          <a:bodyPr spcFirstLastPara="1" wrap="square" lIns="91425" tIns="91425" rIns="91425" bIns="91425" anchor="t" anchorCtr="0">
            <a:noAutofit/>
          </a:bodyPr>
          <a:lstStyle/>
          <a:p>
            <a:pPr marL="0" indent="0" algn="just">
              <a:buNone/>
            </a:pPr>
            <a:r>
              <a:rPr lang="vi-VN" b="1" dirty="0">
                <a:solidFill>
                  <a:schemeClr val="tx1"/>
                </a:solidFill>
                <a:latin typeface="Times New Roman" panose="02020603050405020304" pitchFamily="18" charset="0"/>
                <a:cs typeface="Times New Roman" panose="02020603050405020304" pitchFamily="18" charset="0"/>
              </a:rPr>
              <a:t>DataNode</a:t>
            </a:r>
          </a:p>
          <a:p>
            <a:pPr marL="285750" indent="-285750" algn="just">
              <a:spcBef>
                <a:spcPts val="1200"/>
              </a:spcBef>
              <a:spcAft>
                <a:spcPts val="1200"/>
              </a:spcAft>
            </a:pPr>
            <a:r>
              <a:rPr lang="vi-VN" b="1" dirty="0">
                <a:solidFill>
                  <a:schemeClr val="tx1"/>
                </a:solidFill>
                <a:latin typeface="Times New Roman" panose="02020603050405020304" pitchFamily="18" charset="0"/>
                <a:cs typeface="Times New Roman" panose="02020603050405020304" pitchFamily="18" charset="0"/>
              </a:rPr>
              <a:t>Client</a:t>
            </a:r>
            <a:r>
              <a:rPr lang="vi-VN"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giao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tiếp</a:t>
            </a:r>
            <a:r>
              <a:rPr lang="en-US" dirty="0">
                <a:solidFill>
                  <a:schemeClr val="tx1"/>
                </a:solidFill>
                <a:latin typeface="Times New Roman" panose="02020603050405020304" pitchFamily="18" charset="0"/>
                <a:cs typeface="Times New Roman" panose="02020603050405020304" pitchFamily="18" charset="0"/>
              </a:rPr>
              <a:t> </a:t>
            </a:r>
            <a:r>
              <a:rPr lang="vi-VN" dirty="0">
                <a:solidFill>
                  <a:schemeClr val="tx1"/>
                </a:solidFill>
                <a:latin typeface="Times New Roman" panose="02020603050405020304" pitchFamily="18" charset="0"/>
                <a:cs typeface="Times New Roman" panose="02020603050405020304" pitchFamily="18" charset="0"/>
              </a:rPr>
              <a:t>trực tiếp với các </a:t>
            </a:r>
            <a:r>
              <a:rPr lang="vi-VN" b="1" dirty="0">
                <a:solidFill>
                  <a:schemeClr val="tx1"/>
                </a:solidFill>
                <a:latin typeface="Times New Roman" panose="02020603050405020304" pitchFamily="18" charset="0"/>
                <a:cs typeface="Times New Roman" panose="02020603050405020304" pitchFamily="18" charset="0"/>
              </a:rPr>
              <a:t>DataNode</a:t>
            </a:r>
            <a:r>
              <a:rPr lang="vi-VN" dirty="0">
                <a:solidFill>
                  <a:schemeClr val="tx1"/>
                </a:solidFill>
                <a:latin typeface="Times New Roman" panose="02020603050405020304" pitchFamily="18" charset="0"/>
                <a:cs typeface="Times New Roman" panose="02020603050405020304" pitchFamily="18" charset="0"/>
              </a:rPr>
              <a:t> để xử lý các</a:t>
            </a:r>
            <a:r>
              <a:rPr lang="en-US"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Local</a:t>
            </a:r>
            <a:r>
              <a:rPr lang="vi-VN" b="1"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F</a:t>
            </a:r>
            <a:r>
              <a:rPr lang="vi-VN" b="1" dirty="0">
                <a:solidFill>
                  <a:schemeClr val="tx1"/>
                </a:solidFill>
                <a:latin typeface="Times New Roman" panose="02020603050405020304" pitchFamily="18" charset="0"/>
                <a:cs typeface="Times New Roman" panose="02020603050405020304" pitchFamily="18" charset="0"/>
              </a:rPr>
              <a:t>ile </a:t>
            </a:r>
            <a:r>
              <a:rPr lang="vi-VN" dirty="0">
                <a:solidFill>
                  <a:schemeClr val="tx1"/>
                </a:solidFill>
                <a:latin typeface="Times New Roman" panose="02020603050405020304" pitchFamily="18" charset="0"/>
                <a:cs typeface="Times New Roman" panose="02020603050405020304" pitchFamily="18" charset="0"/>
              </a:rPr>
              <a:t>tương ứng với các </a:t>
            </a:r>
            <a:r>
              <a:rPr lang="vi-VN" b="1" dirty="0">
                <a:solidFill>
                  <a:schemeClr val="tx1"/>
                </a:solidFill>
                <a:latin typeface="Times New Roman" panose="02020603050405020304" pitchFamily="18" charset="0"/>
                <a:cs typeface="Times New Roman" panose="02020603050405020304" pitchFamily="18" charset="0"/>
              </a:rPr>
              <a:t>block</a:t>
            </a:r>
            <a:r>
              <a:rPr lang="vi-VN"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latin typeface="Times New Roman" panose="02020603050405020304" pitchFamily="18" charset="0"/>
              <a:cs typeface="Times New Roman" panose="02020603050405020304" pitchFamily="18" charset="0"/>
            </a:endParaRPr>
          </a:p>
          <a:p>
            <a:pPr marL="285750" indent="-285750" algn="just">
              <a:spcBef>
                <a:spcPts val="1200"/>
              </a:spcBef>
              <a:spcAft>
                <a:spcPts val="1200"/>
              </a:spcAft>
            </a:pPr>
            <a:r>
              <a:rPr lang="en-US" dirty="0">
                <a:solidFill>
                  <a:schemeClr val="tx1"/>
                </a:solidFill>
                <a:latin typeface="Times New Roman" panose="02020603050405020304" pitchFamily="18" charset="0"/>
                <a:cs typeface="Times New Roman" panose="02020603050405020304" pitchFamily="18" charset="0"/>
              </a:rPr>
              <a:t>M</a:t>
            </a:r>
            <a:r>
              <a:rPr lang="vi-VN" dirty="0">
                <a:solidFill>
                  <a:schemeClr val="tx1"/>
                </a:solidFill>
                <a:latin typeface="Times New Roman" panose="02020603050405020304" pitchFamily="18" charset="0"/>
                <a:cs typeface="Times New Roman" panose="02020603050405020304" pitchFamily="18" charset="0"/>
              </a:rPr>
              <a:t>ột </a:t>
            </a:r>
            <a:r>
              <a:rPr lang="vi-VN" b="1" dirty="0">
                <a:solidFill>
                  <a:schemeClr val="tx1"/>
                </a:solidFill>
                <a:latin typeface="Times New Roman" panose="02020603050405020304" pitchFamily="18" charset="0"/>
                <a:cs typeface="Times New Roman" panose="02020603050405020304" pitchFamily="18" charset="0"/>
              </a:rPr>
              <a:t>DataNode</a:t>
            </a:r>
            <a:r>
              <a:rPr lang="vi-VN" dirty="0">
                <a:solidFill>
                  <a:schemeClr val="tx1"/>
                </a:solidFill>
                <a:latin typeface="Times New Roman" panose="02020603050405020304" pitchFamily="18" charset="0"/>
                <a:cs typeface="Times New Roman" panose="02020603050405020304" pitchFamily="18" charset="0"/>
              </a:rPr>
              <a:t> có thể giao tiếp với các </a:t>
            </a:r>
            <a:r>
              <a:rPr lang="vi-VN" b="1" dirty="0">
                <a:solidFill>
                  <a:schemeClr val="tx1"/>
                </a:solidFill>
                <a:latin typeface="Times New Roman" panose="02020603050405020304" pitchFamily="18" charset="0"/>
                <a:cs typeface="Times New Roman" panose="02020603050405020304" pitchFamily="18" charset="0"/>
              </a:rPr>
              <a:t>DataNode</a:t>
            </a:r>
            <a:r>
              <a:rPr lang="vi-VN" dirty="0">
                <a:solidFill>
                  <a:schemeClr val="tx1"/>
                </a:solidFill>
                <a:latin typeface="Times New Roman" panose="02020603050405020304" pitchFamily="18" charset="0"/>
                <a:cs typeface="Times New Roman" panose="02020603050405020304" pitchFamily="18" charset="0"/>
              </a:rPr>
              <a:t> khác để nhân bản các khối dữ liệu để dự phòng.</a:t>
            </a:r>
          </a:p>
          <a:p>
            <a:pPr marL="285750" indent="-285750" algn="just">
              <a:spcBef>
                <a:spcPts val="1200"/>
              </a:spcBef>
              <a:spcAft>
                <a:spcPts val="1200"/>
              </a:spcAft>
            </a:pPr>
            <a:r>
              <a:rPr lang="en-US" dirty="0">
                <a:solidFill>
                  <a:schemeClr val="tx1"/>
                </a:solidFill>
                <a:latin typeface="Times New Roman" panose="02020603050405020304" pitchFamily="18" charset="0"/>
                <a:cs typeface="Times New Roman" panose="02020603050405020304" pitchFamily="18" charset="0"/>
              </a:rPr>
              <a:t>S</a:t>
            </a:r>
            <a:r>
              <a:rPr lang="vi-VN" dirty="0">
                <a:solidFill>
                  <a:schemeClr val="tx1"/>
                </a:solidFill>
                <a:latin typeface="Times New Roman" panose="02020603050405020304" pitchFamily="18" charset="0"/>
                <a:cs typeface="Times New Roman" panose="02020603050405020304" pitchFamily="18" charset="0"/>
              </a:rPr>
              <a:t>au khi khởi tạo, mỗi </a:t>
            </a:r>
            <a:r>
              <a:rPr lang="vi-VN" b="1" dirty="0">
                <a:solidFill>
                  <a:schemeClr val="tx1"/>
                </a:solidFill>
                <a:latin typeface="Times New Roman" panose="02020603050405020304" pitchFamily="18" charset="0"/>
                <a:cs typeface="Times New Roman" panose="02020603050405020304" pitchFamily="18" charset="0"/>
              </a:rPr>
              <a:t>DataNode</a:t>
            </a:r>
            <a:r>
              <a:rPr lang="vi-VN" dirty="0">
                <a:solidFill>
                  <a:schemeClr val="tx1"/>
                </a:solidFill>
                <a:latin typeface="Times New Roman" panose="02020603050405020304" pitchFamily="18" charset="0"/>
                <a:cs typeface="Times New Roman" panose="02020603050405020304" pitchFamily="18" charset="0"/>
              </a:rPr>
              <a:t> thông báo với </a:t>
            </a:r>
            <a:r>
              <a:rPr lang="vi-VN" b="1" dirty="0">
                <a:solidFill>
                  <a:schemeClr val="tx1"/>
                </a:solidFill>
                <a:latin typeface="Times New Roman" panose="02020603050405020304" pitchFamily="18" charset="0"/>
                <a:cs typeface="Times New Roman" panose="02020603050405020304" pitchFamily="18" charset="0"/>
              </a:rPr>
              <a:t>NameNode</a:t>
            </a:r>
            <a:r>
              <a:rPr lang="vi-VN" dirty="0">
                <a:solidFill>
                  <a:schemeClr val="tx1"/>
                </a:solidFill>
                <a:latin typeface="Times New Roman" panose="02020603050405020304" pitchFamily="18" charset="0"/>
                <a:cs typeface="Times New Roman" panose="02020603050405020304" pitchFamily="18" charset="0"/>
              </a:rPr>
              <a:t> của các </a:t>
            </a:r>
            <a:r>
              <a:rPr lang="en-US" dirty="0">
                <a:solidFill>
                  <a:schemeClr val="tx1"/>
                </a:solidFill>
                <a:latin typeface="Times New Roman" panose="02020603050405020304" pitchFamily="18" charset="0"/>
                <a:cs typeface="Times New Roman" panose="02020603050405020304" pitchFamily="18" charset="0"/>
              </a:rPr>
              <a:t>block </a:t>
            </a:r>
            <a:r>
              <a:rPr lang="vi-VN" dirty="0">
                <a:solidFill>
                  <a:schemeClr val="tx1"/>
                </a:solidFill>
                <a:latin typeface="Times New Roman" panose="02020603050405020304" pitchFamily="18" charset="0"/>
                <a:cs typeface="Times New Roman" panose="02020603050405020304" pitchFamily="18" charset="0"/>
              </a:rPr>
              <a:t>hiện đang lưu trữ. </a:t>
            </a:r>
            <a:endParaRPr lang="en-US" dirty="0">
              <a:solidFill>
                <a:schemeClr val="tx1"/>
              </a:solidFill>
              <a:latin typeface="Times New Roman" panose="02020603050405020304" pitchFamily="18" charset="0"/>
              <a:cs typeface="Times New Roman" panose="02020603050405020304" pitchFamily="18" charset="0"/>
            </a:endParaRPr>
          </a:p>
          <a:p>
            <a:pPr marL="285750" indent="-285750" algn="just">
              <a:spcBef>
                <a:spcPts val="1200"/>
              </a:spcBef>
              <a:spcAft>
                <a:spcPts val="1200"/>
              </a:spcAft>
            </a:pPr>
            <a:r>
              <a:rPr lang="vi-VN" dirty="0">
                <a:solidFill>
                  <a:schemeClr val="tx1"/>
                </a:solidFill>
                <a:latin typeface="Times New Roman" panose="02020603050405020304" pitchFamily="18" charset="0"/>
                <a:cs typeface="Times New Roman" panose="02020603050405020304" pitchFamily="18" charset="0"/>
              </a:rPr>
              <a:t>Sau khi Mapping hoàn thành, các </a:t>
            </a:r>
            <a:r>
              <a:rPr lang="vi-VN" b="1" dirty="0">
                <a:solidFill>
                  <a:schemeClr val="tx1"/>
                </a:solidFill>
                <a:latin typeface="Times New Roman" panose="02020603050405020304" pitchFamily="18" charset="0"/>
                <a:cs typeface="Times New Roman" panose="02020603050405020304" pitchFamily="18" charset="0"/>
              </a:rPr>
              <a:t>DataNode</a:t>
            </a:r>
            <a:r>
              <a:rPr lang="vi-VN" dirty="0">
                <a:solidFill>
                  <a:schemeClr val="tx1"/>
                </a:solidFill>
                <a:latin typeface="Times New Roman" panose="02020603050405020304" pitchFamily="18" charset="0"/>
                <a:cs typeface="Times New Roman" panose="02020603050405020304" pitchFamily="18" charset="0"/>
              </a:rPr>
              <a:t> tiếp tục thăm dò ý kiến </a:t>
            </a:r>
            <a:r>
              <a:rPr lang="vi-VN" b="1" dirty="0">
                <a:solidFill>
                  <a:schemeClr val="tx1"/>
                </a:solidFill>
                <a:latin typeface="Times New Roman" panose="02020603050405020304" pitchFamily="18" charset="0"/>
                <a:cs typeface="Times New Roman" panose="02020603050405020304" pitchFamily="18" charset="0"/>
              </a:rPr>
              <a:t>NameNode</a:t>
            </a:r>
            <a:r>
              <a:rPr lang="vi-VN" dirty="0">
                <a:solidFill>
                  <a:schemeClr val="tx1"/>
                </a:solidFill>
                <a:latin typeface="Times New Roman" panose="02020603050405020304" pitchFamily="18" charset="0"/>
                <a:cs typeface="Times New Roman" panose="02020603050405020304" pitchFamily="18" charset="0"/>
              </a:rPr>
              <a:t> để cung cấp thông tin về thay đổi cũng như nhận được hướng dẫn để tạo, di chuyển hoặc xóa các </a:t>
            </a:r>
            <a:r>
              <a:rPr lang="vi-VN" b="1" dirty="0">
                <a:solidFill>
                  <a:schemeClr val="tx1"/>
                </a:solidFill>
                <a:latin typeface="Times New Roman" panose="02020603050405020304" pitchFamily="18" charset="0"/>
                <a:cs typeface="Times New Roman" panose="02020603050405020304" pitchFamily="18" charset="0"/>
              </a:rPr>
              <a:t>blocks</a:t>
            </a:r>
            <a:r>
              <a:rPr lang="vi-VN" dirty="0">
                <a:solidFill>
                  <a:schemeClr val="tx1"/>
                </a:solidFill>
                <a:latin typeface="Times New Roman" panose="02020603050405020304" pitchFamily="18" charset="0"/>
                <a:cs typeface="Times New Roman" panose="02020603050405020304" pitchFamily="18" charset="0"/>
              </a:rPr>
              <a:t> từ </a:t>
            </a:r>
            <a:r>
              <a:rPr lang="en-US" b="1" dirty="0">
                <a:solidFill>
                  <a:schemeClr val="tx1"/>
                </a:solidFill>
                <a:latin typeface="Times New Roman" panose="02020603050405020304" pitchFamily="18" charset="0"/>
                <a:cs typeface="Times New Roman" panose="02020603050405020304" pitchFamily="18" charset="0"/>
              </a:rPr>
              <a:t>Local File</a:t>
            </a:r>
            <a:r>
              <a:rPr lang="vi-VN" dirty="0">
                <a:solidFill>
                  <a:schemeClr val="tx1"/>
                </a:solidFill>
                <a:latin typeface="Times New Roman" panose="02020603050405020304" pitchFamily="18" charset="0"/>
                <a:cs typeface="Times New Roman" panose="02020603050405020304" pitchFamily="18" charset="0"/>
              </a:rPr>
              <a:t>.</a:t>
            </a:r>
          </a:p>
          <a:p>
            <a:pPr marL="285750" indent="-285750" algn="just"/>
            <a:endParaRPr lang="vi-VN"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445" y="2190750"/>
            <a:ext cx="352339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223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animEffect transition="in" filter="fade">
                                      <p:cBhvr>
                                        <p:cTn id="7" dur="1000"/>
                                        <p:tgtEl>
                                          <p:spTgt spid="175">
                                            <p:txEl>
                                              <p:pRg st="1" end="1"/>
                                            </p:txEl>
                                          </p:spTgt>
                                        </p:tgtEl>
                                      </p:cBhvr>
                                    </p:animEffect>
                                    <p:anim calcmode="lin" valueType="num">
                                      <p:cBhvr>
                                        <p:cTn id="8"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2" end="2"/>
                                            </p:txEl>
                                          </p:spTgt>
                                        </p:tgtEl>
                                        <p:attrNameLst>
                                          <p:attrName>style.visibility</p:attrName>
                                        </p:attrNameLst>
                                      </p:cBhvr>
                                      <p:to>
                                        <p:strVal val="visible"/>
                                      </p:to>
                                    </p:set>
                                    <p:animEffect transition="in" filter="fade">
                                      <p:cBhvr>
                                        <p:cTn id="14" dur="1000"/>
                                        <p:tgtEl>
                                          <p:spTgt spid="175">
                                            <p:txEl>
                                              <p:pRg st="2" end="2"/>
                                            </p:txEl>
                                          </p:spTgt>
                                        </p:tgtEl>
                                      </p:cBhvr>
                                    </p:animEffect>
                                    <p:anim calcmode="lin" valueType="num">
                                      <p:cBhvr>
                                        <p:cTn id="15"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3" end="3"/>
                                            </p:txEl>
                                          </p:spTgt>
                                        </p:tgtEl>
                                        <p:attrNameLst>
                                          <p:attrName>style.visibility</p:attrName>
                                        </p:attrNameLst>
                                      </p:cBhvr>
                                      <p:to>
                                        <p:strVal val="visible"/>
                                      </p:to>
                                    </p:set>
                                    <p:animEffect transition="in" filter="fade">
                                      <p:cBhvr>
                                        <p:cTn id="21" dur="1000"/>
                                        <p:tgtEl>
                                          <p:spTgt spid="175">
                                            <p:txEl>
                                              <p:pRg st="3" end="3"/>
                                            </p:txEl>
                                          </p:spTgt>
                                        </p:tgtEl>
                                      </p:cBhvr>
                                    </p:animEffect>
                                    <p:anim calcmode="lin" valueType="num">
                                      <p:cBhvr>
                                        <p:cTn id="22"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4" end="4"/>
                                            </p:txEl>
                                          </p:spTgt>
                                        </p:tgtEl>
                                        <p:attrNameLst>
                                          <p:attrName>style.visibility</p:attrName>
                                        </p:attrNameLst>
                                      </p:cBhvr>
                                      <p:to>
                                        <p:strVal val="visible"/>
                                      </p:to>
                                    </p:set>
                                    <p:animEffect transition="in" filter="fade">
                                      <p:cBhvr>
                                        <p:cTn id="28" dur="1000"/>
                                        <p:tgtEl>
                                          <p:spTgt spid="175">
                                            <p:txEl>
                                              <p:pRg st="4" end="4"/>
                                            </p:txEl>
                                          </p:spTgt>
                                        </p:tgtEl>
                                      </p:cBhvr>
                                    </p:animEffect>
                                    <p:anim calcmode="lin" valueType="num">
                                      <p:cBhvr>
                                        <p:cTn id="29" dur="1000" fill="hold"/>
                                        <p:tgtEl>
                                          <p:spTgt spid="17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Các</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Thành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Phần</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Của</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Hadoop</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600" y="1524000"/>
            <a:ext cx="4114800" cy="4267200"/>
          </a:xfrm>
          <a:prstGeom prst="rect">
            <a:avLst/>
          </a:prstGeom>
        </p:spPr>
        <p:txBody>
          <a:bodyPr spcFirstLastPara="1" wrap="square" lIns="91425" tIns="91425" rIns="91425" bIns="91425" anchor="t" anchorCtr="0">
            <a:noAutofit/>
          </a:bodyPr>
          <a:lstStyle/>
          <a:p>
            <a:pPr marL="0" indent="0">
              <a:buNone/>
            </a:pPr>
            <a:r>
              <a:rPr lang="en-US" sz="2000" b="1" dirty="0">
                <a:solidFill>
                  <a:schemeClr val="tx1"/>
                </a:solidFill>
                <a:latin typeface="Times New Roman" panose="02020603050405020304" pitchFamily="18" charset="0"/>
                <a:cs typeface="Times New Roman" panose="02020603050405020304" pitchFamily="18" charset="0"/>
              </a:rPr>
              <a:t>J</a:t>
            </a:r>
            <a:r>
              <a:rPr lang="vi-VN" sz="2000" b="1" dirty="0">
                <a:solidFill>
                  <a:schemeClr val="tx1"/>
                </a:solidFill>
                <a:latin typeface="Times New Roman" panose="02020603050405020304" pitchFamily="18" charset="0"/>
                <a:cs typeface="Times New Roman" panose="02020603050405020304" pitchFamily="18" charset="0"/>
              </a:rPr>
              <a:t>ob</a:t>
            </a:r>
            <a:r>
              <a:rPr lang="en-US" sz="2000" b="1" dirty="0">
                <a:solidFill>
                  <a:schemeClr val="tx1"/>
                </a:solidFill>
                <a:latin typeface="Times New Roman" panose="02020603050405020304" pitchFamily="18" charset="0"/>
                <a:cs typeface="Times New Roman" panose="02020603050405020304" pitchFamily="18" charset="0"/>
              </a:rPr>
              <a:t> </a:t>
            </a:r>
            <a:r>
              <a:rPr lang="vi-VN" sz="2000" b="1" dirty="0">
                <a:solidFill>
                  <a:schemeClr val="tx1"/>
                </a:solidFill>
                <a:latin typeface="Times New Roman" panose="02020603050405020304" pitchFamily="18" charset="0"/>
                <a:cs typeface="Times New Roman" panose="02020603050405020304" pitchFamily="18" charset="0"/>
              </a:rPr>
              <a:t>Tracker</a:t>
            </a:r>
          </a:p>
          <a:p>
            <a:pPr marL="285750" indent="-285750" algn="just"/>
            <a:r>
              <a:rPr lang="vi-VN" sz="2000" dirty="0">
                <a:solidFill>
                  <a:schemeClr val="tx1"/>
                </a:solidFill>
                <a:latin typeface="Times New Roman" panose="02020603050405020304" pitchFamily="18" charset="0"/>
                <a:cs typeface="Times New Roman" panose="02020603050405020304" pitchFamily="18" charset="0"/>
              </a:rPr>
              <a:t>Trình nền </a:t>
            </a:r>
            <a:r>
              <a:rPr lang="vi-VN" sz="2000" b="1" dirty="0">
                <a:solidFill>
                  <a:schemeClr val="tx1"/>
                </a:solidFill>
                <a:latin typeface="Times New Roman" panose="02020603050405020304" pitchFamily="18" charset="0"/>
                <a:cs typeface="Times New Roman" panose="02020603050405020304" pitchFamily="18" charset="0"/>
              </a:rPr>
              <a:t>JobTracker</a:t>
            </a:r>
            <a:r>
              <a:rPr lang="vi-VN"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giúp</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ứng dụng của bạn và Hadoop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giao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tiếp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với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nhau</a:t>
            </a:r>
            <a:r>
              <a:rPr lang="vi-VN" sz="2000" dirty="0">
                <a:solidFill>
                  <a:schemeClr val="tx1"/>
                </a:solidFill>
                <a:latin typeface="Times New Roman" panose="02020603050405020304" pitchFamily="18" charset="0"/>
                <a:cs typeface="Times New Roman" panose="02020603050405020304" pitchFamily="18" charset="0"/>
              </a:rPr>
              <a:t>. </a:t>
            </a:r>
          </a:p>
          <a:p>
            <a:pPr marL="285750" indent="-285750"/>
            <a:endParaRPr lang="vi-VN" sz="2000" dirty="0">
              <a:solidFill>
                <a:schemeClr val="tx1"/>
              </a:solidFill>
              <a:latin typeface="Times New Roman" panose="02020603050405020304" pitchFamily="18" charset="0"/>
              <a:cs typeface="Times New Roman" panose="02020603050405020304" pitchFamily="18" charset="0"/>
            </a:endParaRPr>
          </a:p>
          <a:p>
            <a:pPr marL="285750" indent="-285750" algn="just"/>
            <a:r>
              <a:rPr lang="vi-VN" sz="2000" dirty="0">
                <a:solidFill>
                  <a:schemeClr val="tx1"/>
                </a:solidFill>
                <a:latin typeface="Times New Roman" panose="02020603050405020304" pitchFamily="18" charset="0"/>
                <a:cs typeface="Times New Roman" panose="02020603050405020304" pitchFamily="18" charset="0"/>
              </a:rPr>
              <a:t>Một khi gửi dữ liệu tới các cụm (</a:t>
            </a:r>
            <a:r>
              <a:rPr lang="vi-VN" sz="2000" b="1" dirty="0">
                <a:solidFill>
                  <a:schemeClr val="tx1"/>
                </a:solidFill>
                <a:latin typeface="Times New Roman" panose="02020603050405020304" pitchFamily="18" charset="0"/>
                <a:cs typeface="Times New Roman" panose="02020603050405020304" pitchFamily="18" charset="0"/>
              </a:rPr>
              <a:t>cluster</a:t>
            </a:r>
            <a:r>
              <a:rPr lang="vi-VN" sz="2000" dirty="0">
                <a:solidFill>
                  <a:schemeClr val="tx1"/>
                </a:solidFill>
                <a:latin typeface="Times New Roman" panose="02020603050405020304" pitchFamily="18" charset="0"/>
                <a:cs typeface="Times New Roman" panose="02020603050405020304" pitchFamily="18" charset="0"/>
              </a:rPr>
              <a:t>), </a:t>
            </a:r>
            <a:r>
              <a:rPr lang="vi-VN" sz="2000" b="1" dirty="0">
                <a:solidFill>
                  <a:schemeClr val="tx1"/>
                </a:solidFill>
                <a:latin typeface="Times New Roman" panose="02020603050405020304" pitchFamily="18" charset="0"/>
                <a:cs typeface="Times New Roman" panose="02020603050405020304" pitchFamily="18" charset="0"/>
              </a:rPr>
              <a:t>JobTracker</a:t>
            </a:r>
            <a:r>
              <a:rPr lang="vi-VN" sz="2000" dirty="0">
                <a:solidFill>
                  <a:schemeClr val="tx1"/>
                </a:solidFill>
                <a:latin typeface="Times New Roman" panose="02020603050405020304" pitchFamily="18" charset="0"/>
                <a:cs typeface="Times New Roman" panose="02020603050405020304" pitchFamily="18" charset="0"/>
              </a:rPr>
              <a:t> sẽ quyết định kế hoạch thực hiện bằng cách</a:t>
            </a:r>
            <a:r>
              <a:rPr lang="en-US" sz="2000" dirty="0">
                <a:solidFill>
                  <a:schemeClr val="tx1"/>
                </a:solidFill>
                <a:latin typeface="Times New Roman" panose="02020603050405020304" pitchFamily="18" charset="0"/>
                <a:cs typeface="Times New Roman" panose="02020603050405020304" pitchFamily="18" charset="0"/>
              </a:rPr>
              <a:t>:</a:t>
            </a:r>
          </a:p>
          <a:p>
            <a:pPr marL="800100" lvl="1" algn="just">
              <a:buFont typeface="+mj-lt"/>
              <a:buAutoNum type="arabicPeriod"/>
            </a:pPr>
            <a:r>
              <a:rPr lang="vi-VN" sz="2000"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X</a:t>
            </a:r>
            <a:r>
              <a:rPr lang="vi-VN" sz="2000" dirty="0">
                <a:solidFill>
                  <a:schemeClr val="tx1"/>
                </a:solidFill>
                <a:latin typeface="Times New Roman" panose="02020603050405020304" pitchFamily="18" charset="0"/>
                <a:cs typeface="Times New Roman" panose="02020603050405020304" pitchFamily="18" charset="0"/>
              </a:rPr>
              <a:t>ác định những tập tin nào sẽ xử lý</a:t>
            </a:r>
            <a:r>
              <a:rPr lang="en-US" sz="2000" dirty="0">
                <a:solidFill>
                  <a:schemeClr val="tx1"/>
                </a:solidFill>
                <a:latin typeface="Times New Roman" panose="02020603050405020304" pitchFamily="18" charset="0"/>
                <a:cs typeface="Times New Roman" panose="02020603050405020304" pitchFamily="18" charset="0"/>
              </a:rPr>
              <a:t>.</a:t>
            </a:r>
            <a:r>
              <a:rPr lang="vi-VN" sz="2000" dirty="0">
                <a:solidFill>
                  <a:schemeClr val="tx1"/>
                </a:solidFill>
                <a:latin typeface="Times New Roman" panose="02020603050405020304" pitchFamily="18" charset="0"/>
                <a:cs typeface="Times New Roman" panose="02020603050405020304" pitchFamily="18" charset="0"/>
              </a:rPr>
              <a:t> </a:t>
            </a:r>
            <a:endParaRPr lang="en-US" sz="2000" dirty="0">
              <a:solidFill>
                <a:schemeClr val="tx1"/>
              </a:solidFill>
              <a:latin typeface="Times New Roman" panose="02020603050405020304" pitchFamily="18" charset="0"/>
              <a:cs typeface="Times New Roman" panose="02020603050405020304" pitchFamily="18" charset="0"/>
            </a:endParaRPr>
          </a:p>
          <a:p>
            <a:pPr marL="800100" lvl="1" algn="just">
              <a:buFont typeface="+mj-lt"/>
              <a:buAutoNum type="arabicPeriod"/>
            </a:pPr>
            <a:r>
              <a:rPr lang="en-US" sz="2000" dirty="0" err="1">
                <a:solidFill>
                  <a:schemeClr val="tx1"/>
                </a:solidFill>
                <a:latin typeface="Times New Roman" panose="02020603050405020304" pitchFamily="18" charset="0"/>
                <a:cs typeface="Times New Roman" panose="02020603050405020304" pitchFamily="18" charset="0"/>
              </a:rPr>
              <a:t>Giao</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Tasks</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vi-VN"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node</a:t>
            </a:r>
            <a:r>
              <a:rPr lang="vi-VN" sz="2000" dirty="0">
                <a:solidFill>
                  <a:schemeClr val="tx1"/>
                </a:solidFill>
                <a:latin typeface="Times New Roman" panose="02020603050405020304" pitchFamily="18" charset="0"/>
                <a:cs typeface="Times New Roman" panose="02020603050405020304" pitchFamily="18" charset="0"/>
              </a:rPr>
              <a:t> và theo dõi tất cả các nhiệm vụ khi chúng đang chạy.</a:t>
            </a:r>
          </a:p>
          <a:p>
            <a:pPr marL="285750" indent="-285750"/>
            <a:endParaRPr lang="vi-VN" dirty="0">
              <a:solidFill>
                <a:srgbClr val="002060"/>
              </a:solidFill>
              <a:latin typeface="+mn-lt"/>
            </a:endParaRPr>
          </a:p>
          <a:p>
            <a:pPr marL="285750" indent="-285750"/>
            <a:endParaRPr lang="vi-VN"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5" name="Picture 4" descr="https://4.bp.blogspot.com/-bpcU05wB8Ag/WI-d4FgKA_I/AAAAAAAAAqM/1-QPlqZCEak9Hd1lQo62dbgV36ML-1iKQCLcB/s1600/Job-Tracker.jpg"/>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752600"/>
            <a:ext cx="4556442" cy="3581400"/>
          </a:xfrm>
          <a:prstGeom prst="rect">
            <a:avLst/>
          </a:prstGeom>
          <a:noFill/>
          <a:ln>
            <a:noFill/>
          </a:ln>
        </p:spPr>
      </p:pic>
    </p:spTree>
    <p:extLst>
      <p:ext uri="{BB962C8B-B14F-4D97-AF65-F5344CB8AC3E}">
        <p14:creationId xmlns:p14="http://schemas.microsoft.com/office/powerpoint/2010/main" val="47780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animEffect transition="in" filter="fade">
                                      <p:cBhvr>
                                        <p:cTn id="7" dur="1000"/>
                                        <p:tgtEl>
                                          <p:spTgt spid="175">
                                            <p:txEl>
                                              <p:pRg st="1" end="1"/>
                                            </p:txEl>
                                          </p:spTgt>
                                        </p:tgtEl>
                                      </p:cBhvr>
                                    </p:animEffect>
                                    <p:anim calcmode="lin" valueType="num">
                                      <p:cBhvr>
                                        <p:cTn id="8"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3" end="3"/>
                                            </p:txEl>
                                          </p:spTgt>
                                        </p:tgtEl>
                                        <p:attrNameLst>
                                          <p:attrName>style.visibility</p:attrName>
                                        </p:attrNameLst>
                                      </p:cBhvr>
                                      <p:to>
                                        <p:strVal val="visible"/>
                                      </p:to>
                                    </p:set>
                                    <p:animEffect transition="in" filter="fade">
                                      <p:cBhvr>
                                        <p:cTn id="14" dur="1000"/>
                                        <p:tgtEl>
                                          <p:spTgt spid="175">
                                            <p:txEl>
                                              <p:pRg st="3" end="3"/>
                                            </p:txEl>
                                          </p:spTgt>
                                        </p:tgtEl>
                                      </p:cBhvr>
                                    </p:animEffect>
                                    <p:anim calcmode="lin" valueType="num">
                                      <p:cBhvr>
                                        <p:cTn id="15"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4" end="4"/>
                                            </p:txEl>
                                          </p:spTgt>
                                        </p:tgtEl>
                                        <p:attrNameLst>
                                          <p:attrName>style.visibility</p:attrName>
                                        </p:attrNameLst>
                                      </p:cBhvr>
                                      <p:to>
                                        <p:strVal val="visible"/>
                                      </p:to>
                                    </p:set>
                                    <p:animEffect transition="in" filter="fade">
                                      <p:cBhvr>
                                        <p:cTn id="21" dur="1000"/>
                                        <p:tgtEl>
                                          <p:spTgt spid="175">
                                            <p:txEl>
                                              <p:pRg st="4" end="4"/>
                                            </p:txEl>
                                          </p:spTgt>
                                        </p:tgtEl>
                                      </p:cBhvr>
                                    </p:animEffect>
                                    <p:anim calcmode="lin" valueType="num">
                                      <p:cBhvr>
                                        <p:cTn id="22" dur="1000" fill="hold"/>
                                        <p:tgtEl>
                                          <p:spTgt spid="17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5" end="5"/>
                                            </p:txEl>
                                          </p:spTgt>
                                        </p:tgtEl>
                                        <p:attrNameLst>
                                          <p:attrName>style.visibility</p:attrName>
                                        </p:attrNameLst>
                                      </p:cBhvr>
                                      <p:to>
                                        <p:strVal val="visible"/>
                                      </p:to>
                                    </p:set>
                                    <p:animEffect transition="in" filter="fade">
                                      <p:cBhvr>
                                        <p:cTn id="28" dur="1000"/>
                                        <p:tgtEl>
                                          <p:spTgt spid="175">
                                            <p:txEl>
                                              <p:pRg st="5" end="5"/>
                                            </p:txEl>
                                          </p:spTgt>
                                        </p:tgtEl>
                                      </p:cBhvr>
                                    </p:animEffect>
                                    <p:anim calcmode="lin" valueType="num">
                                      <p:cBhvr>
                                        <p:cTn id="29" dur="1000" fill="hold"/>
                                        <p:tgtEl>
                                          <p:spTgt spid="175">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Các</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Thành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Phần</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Của</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Hadoop</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600" y="1524000"/>
            <a:ext cx="4133850" cy="4267200"/>
          </a:xfrm>
          <a:prstGeom prst="rect">
            <a:avLst/>
          </a:prstGeom>
        </p:spPr>
        <p:txBody>
          <a:bodyPr spcFirstLastPara="1" wrap="square" lIns="91425" tIns="91425" rIns="91425" bIns="91425" anchor="t" anchorCtr="0">
            <a:noAutofit/>
          </a:bodyPr>
          <a:lstStyle/>
          <a:p>
            <a:pPr marL="0" indent="0">
              <a:buNone/>
            </a:pPr>
            <a:r>
              <a:rPr lang="en-US" sz="2000" b="1" dirty="0">
                <a:solidFill>
                  <a:schemeClr val="tx1"/>
                </a:solidFill>
                <a:latin typeface="Times New Roman" panose="02020603050405020304" pitchFamily="18" charset="0"/>
                <a:cs typeface="Times New Roman" panose="02020603050405020304" pitchFamily="18" charset="0"/>
              </a:rPr>
              <a:t>J</a:t>
            </a:r>
            <a:r>
              <a:rPr lang="vi-VN" sz="2000" b="1" dirty="0">
                <a:solidFill>
                  <a:schemeClr val="tx1"/>
                </a:solidFill>
                <a:latin typeface="Times New Roman" panose="02020603050405020304" pitchFamily="18" charset="0"/>
                <a:cs typeface="Times New Roman" panose="02020603050405020304" pitchFamily="18" charset="0"/>
              </a:rPr>
              <a:t>obTracker</a:t>
            </a:r>
          </a:p>
          <a:p>
            <a:pPr marL="285750" indent="-285750" algn="just"/>
            <a:r>
              <a:rPr lang="vi-VN" sz="2000" dirty="0">
                <a:solidFill>
                  <a:schemeClr val="tx1"/>
                </a:solidFill>
                <a:latin typeface="Times New Roman" panose="02020603050405020304" pitchFamily="18" charset="0"/>
                <a:cs typeface="Times New Roman" panose="02020603050405020304" pitchFamily="18" charset="0"/>
              </a:rPr>
              <a:t> Nếu một </a:t>
            </a:r>
            <a:r>
              <a:rPr lang="en-US" sz="2000" b="1" dirty="0">
                <a:solidFill>
                  <a:schemeClr val="tx1"/>
                </a:solidFill>
                <a:latin typeface="Times New Roman" panose="02020603050405020304" pitchFamily="18" charset="0"/>
                <a:cs typeface="Times New Roman" panose="02020603050405020304" pitchFamily="18" charset="0"/>
              </a:rPr>
              <a:t>Task</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thất bại (fail), </a:t>
            </a:r>
            <a:r>
              <a:rPr lang="vi-VN" sz="2000" b="1" dirty="0">
                <a:solidFill>
                  <a:schemeClr val="tx1"/>
                </a:solidFill>
                <a:latin typeface="Times New Roman" panose="02020603050405020304" pitchFamily="18" charset="0"/>
                <a:cs typeface="Times New Roman" panose="02020603050405020304" pitchFamily="18" charset="0"/>
              </a:rPr>
              <a:t>JobTracker</a:t>
            </a:r>
            <a:r>
              <a:rPr lang="vi-VN" sz="2000" dirty="0">
                <a:solidFill>
                  <a:schemeClr val="tx1"/>
                </a:solidFill>
                <a:latin typeface="Times New Roman" panose="02020603050405020304" pitchFamily="18" charset="0"/>
                <a:cs typeface="Times New Roman" panose="02020603050405020304" pitchFamily="18" charset="0"/>
              </a:rPr>
              <a:t> sẽ tự động chạy lại </a:t>
            </a:r>
            <a:r>
              <a:rPr lang="en-US" sz="2000" b="1" dirty="0">
                <a:solidFill>
                  <a:schemeClr val="tx1"/>
                </a:solidFill>
                <a:latin typeface="Times New Roman" panose="02020603050405020304" pitchFamily="18" charset="0"/>
                <a:cs typeface="Times New Roman" panose="02020603050405020304" pitchFamily="18" charset="0"/>
              </a:rPr>
              <a:t>Task</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đó, có thể trên một </a:t>
            </a:r>
            <a:r>
              <a:rPr lang="vi-VN" sz="2000" b="1" dirty="0">
                <a:solidFill>
                  <a:schemeClr val="tx1"/>
                </a:solidFill>
                <a:latin typeface="Times New Roman" panose="02020603050405020304" pitchFamily="18" charset="0"/>
                <a:cs typeface="Times New Roman" panose="02020603050405020304" pitchFamily="18" charset="0"/>
              </a:rPr>
              <a:t>node</a:t>
            </a:r>
            <a:r>
              <a:rPr lang="vi-VN" sz="2000" dirty="0">
                <a:solidFill>
                  <a:schemeClr val="tx1"/>
                </a:solidFill>
                <a:latin typeface="Times New Roman" panose="02020603050405020304" pitchFamily="18" charset="0"/>
                <a:cs typeface="Times New Roman" panose="02020603050405020304" pitchFamily="18" charset="0"/>
              </a:rPr>
              <a:t> khác, cho đến một giới hạn nào đó được định sẵn của việc thử lại này.</a:t>
            </a:r>
          </a:p>
          <a:p>
            <a:pPr marL="285750" indent="-285750" algn="just"/>
            <a:endParaRPr lang="vi-VN" dirty="0">
              <a:solidFill>
                <a:srgbClr val="002060"/>
              </a:solidFill>
              <a:latin typeface="+mn-lt"/>
            </a:endParaRPr>
          </a:p>
          <a:p>
            <a:pPr marL="285750" indent="-285750"/>
            <a:endParaRPr lang="vi-VN"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1524000"/>
            <a:ext cx="4554537" cy="357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805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animEffect transition="in" filter="fade">
                                      <p:cBhvr>
                                        <p:cTn id="7" dur="1000"/>
                                        <p:tgtEl>
                                          <p:spTgt spid="175">
                                            <p:txEl>
                                              <p:pRg st="1" end="1"/>
                                            </p:txEl>
                                          </p:spTgt>
                                        </p:tgtEl>
                                      </p:cBhvr>
                                    </p:animEffect>
                                    <p:anim calcmode="lin" valueType="num">
                                      <p:cBhvr>
                                        <p:cTn id="8"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Các</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Thành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Phần</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Của</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Hadoop</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600" y="1524000"/>
            <a:ext cx="4953000" cy="4267200"/>
          </a:xfrm>
          <a:prstGeom prst="rect">
            <a:avLst/>
          </a:prstGeom>
        </p:spPr>
        <p:txBody>
          <a:bodyPr spcFirstLastPara="1" wrap="square" lIns="91425" tIns="91425" rIns="91425" bIns="91425" anchor="t" anchorCtr="0">
            <a:noAutofit/>
          </a:bodyPr>
          <a:lstStyle/>
          <a:p>
            <a:pPr marL="0" indent="0">
              <a:buNone/>
            </a:pPr>
            <a:r>
              <a:rPr lang="vi-VN" b="1" dirty="0">
                <a:solidFill>
                  <a:schemeClr val="tx1"/>
                </a:solidFill>
                <a:latin typeface="Times New Roman" panose="02020603050405020304" pitchFamily="18" charset="0"/>
                <a:cs typeface="Times New Roman" panose="02020603050405020304" pitchFamily="18" charset="0"/>
              </a:rPr>
              <a:t>TaskTraker</a:t>
            </a:r>
          </a:p>
          <a:p>
            <a:pPr marL="285750" indent="-285750" algn="just">
              <a:spcBef>
                <a:spcPts val="1200"/>
              </a:spcBef>
              <a:spcAft>
                <a:spcPts val="1200"/>
              </a:spcAft>
            </a:pPr>
            <a:r>
              <a:rPr lang="vi-VN" dirty="0">
                <a:solidFill>
                  <a:schemeClr val="tx1"/>
                </a:solidFill>
                <a:latin typeface="Times New Roman" panose="02020603050405020304" pitchFamily="18" charset="0"/>
                <a:cs typeface="Times New Roman" panose="02020603050405020304" pitchFamily="18" charset="0"/>
              </a:rPr>
              <a:t>Mỗi </a:t>
            </a:r>
            <a:r>
              <a:rPr lang="vi-VN" b="1" dirty="0">
                <a:solidFill>
                  <a:schemeClr val="tx1"/>
                </a:solidFill>
                <a:latin typeface="Times New Roman" panose="02020603050405020304" pitchFamily="18" charset="0"/>
                <a:cs typeface="Times New Roman" panose="02020603050405020304" pitchFamily="18" charset="0"/>
              </a:rPr>
              <a:t>TaskTracker</a:t>
            </a:r>
            <a:r>
              <a:rPr lang="vi-VN" dirty="0">
                <a:solidFill>
                  <a:schemeClr val="tx1"/>
                </a:solidFill>
                <a:latin typeface="Times New Roman" panose="02020603050405020304" pitchFamily="18" charset="0"/>
                <a:cs typeface="Times New Roman" panose="02020603050405020304" pitchFamily="18" charset="0"/>
              </a:rPr>
              <a:t> chịu trách nhiệm thực hiện các </a:t>
            </a:r>
            <a:r>
              <a:rPr lang="vi-VN" b="1" dirty="0">
                <a:solidFill>
                  <a:schemeClr val="tx1"/>
                </a:solidFill>
                <a:latin typeface="Times New Roman" panose="02020603050405020304" pitchFamily="18" charset="0"/>
                <a:cs typeface="Times New Roman" panose="02020603050405020304" pitchFamily="18" charset="0"/>
              </a:rPr>
              <a:t>task</a:t>
            </a:r>
            <a:r>
              <a:rPr lang="vi-VN" dirty="0">
                <a:solidFill>
                  <a:schemeClr val="tx1"/>
                </a:solidFill>
                <a:latin typeface="Times New Roman" panose="02020603050405020304" pitchFamily="18" charset="0"/>
                <a:cs typeface="Times New Roman" panose="02020603050405020304" pitchFamily="18" charset="0"/>
              </a:rPr>
              <a:t> riêng mà các </a:t>
            </a:r>
            <a:r>
              <a:rPr lang="vi-VN" b="1" dirty="0">
                <a:solidFill>
                  <a:schemeClr val="tx1"/>
                </a:solidFill>
                <a:latin typeface="Times New Roman" panose="02020603050405020304" pitchFamily="18" charset="0"/>
                <a:cs typeface="Times New Roman" panose="02020603050405020304" pitchFamily="18" charset="0"/>
              </a:rPr>
              <a:t>JobTracker</a:t>
            </a:r>
            <a:r>
              <a:rPr lang="vi-VN" dirty="0">
                <a:solidFill>
                  <a:schemeClr val="tx1"/>
                </a:solidFill>
                <a:latin typeface="Times New Roman" panose="02020603050405020304" pitchFamily="18" charset="0"/>
                <a:cs typeface="Times New Roman" panose="02020603050405020304" pitchFamily="18" charset="0"/>
              </a:rPr>
              <a:t> giao cho. </a:t>
            </a:r>
            <a:endParaRPr lang="en-US" dirty="0">
              <a:solidFill>
                <a:schemeClr val="tx1"/>
              </a:solidFill>
              <a:latin typeface="Times New Roman" panose="02020603050405020304" pitchFamily="18" charset="0"/>
              <a:cs typeface="Times New Roman" panose="02020603050405020304" pitchFamily="18" charset="0"/>
            </a:endParaRPr>
          </a:p>
          <a:p>
            <a:pPr marL="285750" indent="-285750" algn="just">
              <a:spcBef>
                <a:spcPts val="1200"/>
              </a:spcBef>
              <a:spcAft>
                <a:spcPts val="1200"/>
              </a:spcAft>
            </a:pPr>
            <a:r>
              <a:rPr lang="en-US" dirty="0">
                <a:solidFill>
                  <a:schemeClr val="tx1"/>
                </a:solidFill>
                <a:latin typeface="Times New Roman" panose="02020603050405020304" pitchFamily="18" charset="0"/>
                <a:cs typeface="Times New Roman" panose="02020603050405020304" pitchFamily="18" charset="0"/>
              </a:rPr>
              <a:t>N</a:t>
            </a:r>
            <a:r>
              <a:rPr lang="vi-VN" dirty="0">
                <a:solidFill>
                  <a:schemeClr val="tx1"/>
                </a:solidFill>
                <a:latin typeface="Times New Roman" panose="02020603050405020304" pitchFamily="18" charset="0"/>
                <a:cs typeface="Times New Roman" panose="02020603050405020304" pitchFamily="18" charset="0"/>
              </a:rPr>
              <a:t>hiệm </a:t>
            </a:r>
            <a:r>
              <a:rPr lang="en-US" dirty="0" err="1">
                <a:solidFill>
                  <a:schemeClr val="tx1"/>
                </a:solidFill>
                <a:latin typeface="Times New Roman" panose="02020603050405020304" pitchFamily="18" charset="0"/>
                <a:cs typeface="Times New Roman" panose="02020603050405020304" pitchFamily="18" charset="0"/>
              </a:rPr>
              <a:t>vụ</a:t>
            </a:r>
            <a:r>
              <a:rPr lang="en-US" dirty="0">
                <a:solidFill>
                  <a:schemeClr val="tx1"/>
                </a:solidFill>
                <a:latin typeface="Times New Roman" panose="02020603050405020304" pitchFamily="18" charset="0"/>
                <a:cs typeface="Times New Roman" panose="02020603050405020304" pitchFamily="18" charset="0"/>
              </a:rPr>
              <a:t> </a:t>
            </a:r>
            <a:r>
              <a:rPr lang="vi-VN" dirty="0">
                <a:solidFill>
                  <a:schemeClr val="tx1"/>
                </a:solidFill>
                <a:latin typeface="Times New Roman" panose="02020603050405020304" pitchFamily="18" charset="0"/>
                <a:cs typeface="Times New Roman" panose="02020603050405020304" pitchFamily="18" charset="0"/>
              </a:rPr>
              <a:t>của các </a:t>
            </a:r>
            <a:r>
              <a:rPr lang="vi-VN" b="1" dirty="0">
                <a:solidFill>
                  <a:schemeClr val="tx1"/>
                </a:solidFill>
                <a:latin typeface="Times New Roman" panose="02020603050405020304" pitchFamily="18" charset="0"/>
                <a:cs typeface="Times New Roman" panose="02020603050405020304" pitchFamily="18" charset="0"/>
              </a:rPr>
              <a:t>TaskTracker</a:t>
            </a:r>
            <a:r>
              <a:rPr lang="vi-VN" dirty="0">
                <a:solidFill>
                  <a:schemeClr val="tx1"/>
                </a:solidFill>
                <a:latin typeface="Times New Roman" panose="02020603050405020304" pitchFamily="18" charset="0"/>
                <a:cs typeface="Times New Roman" panose="02020603050405020304" pitchFamily="18" charset="0"/>
              </a:rPr>
              <a:t> là liên tục liên lạc với </a:t>
            </a:r>
            <a:r>
              <a:rPr lang="vi-VN" b="1" dirty="0">
                <a:solidFill>
                  <a:schemeClr val="tx1"/>
                </a:solidFill>
                <a:latin typeface="Times New Roman" panose="02020603050405020304" pitchFamily="18" charset="0"/>
                <a:cs typeface="Times New Roman" panose="02020603050405020304" pitchFamily="18" charset="0"/>
              </a:rPr>
              <a:t>JobTracker</a:t>
            </a:r>
            <a:r>
              <a:rPr lang="vi-VN"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latin typeface="Times New Roman" panose="02020603050405020304" pitchFamily="18" charset="0"/>
              <a:cs typeface="Times New Roman" panose="02020603050405020304" pitchFamily="18" charset="0"/>
            </a:endParaRPr>
          </a:p>
          <a:p>
            <a:pPr marL="285750" indent="-285750" algn="just">
              <a:spcBef>
                <a:spcPts val="1200"/>
              </a:spcBef>
              <a:spcAft>
                <a:spcPts val="1200"/>
              </a:spcAft>
            </a:pPr>
            <a:r>
              <a:rPr lang="vi-VN" dirty="0">
                <a:solidFill>
                  <a:schemeClr val="tx1"/>
                </a:solidFill>
                <a:latin typeface="Times New Roman" panose="02020603050405020304" pitchFamily="18" charset="0"/>
                <a:cs typeface="Times New Roman" panose="02020603050405020304" pitchFamily="18" charset="0"/>
              </a:rPr>
              <a:t>Nếu </a:t>
            </a:r>
            <a:r>
              <a:rPr lang="vi-VN" b="1" dirty="0">
                <a:solidFill>
                  <a:schemeClr val="tx1"/>
                </a:solidFill>
                <a:latin typeface="Times New Roman" panose="02020603050405020304" pitchFamily="18" charset="0"/>
                <a:cs typeface="Times New Roman" panose="02020603050405020304" pitchFamily="18" charset="0"/>
              </a:rPr>
              <a:t>JobTracker</a:t>
            </a:r>
            <a:r>
              <a:rPr lang="vi-VN" dirty="0">
                <a:solidFill>
                  <a:schemeClr val="tx1"/>
                </a:solidFill>
                <a:latin typeface="Times New Roman" panose="02020603050405020304" pitchFamily="18" charset="0"/>
                <a:cs typeface="Times New Roman" panose="02020603050405020304" pitchFamily="18" charset="0"/>
              </a:rPr>
              <a:t> không nhận được thông tin từ một </a:t>
            </a:r>
            <a:r>
              <a:rPr lang="vi-VN" b="1" dirty="0">
                <a:solidFill>
                  <a:schemeClr val="tx1"/>
                </a:solidFill>
                <a:latin typeface="Times New Roman" panose="02020603050405020304" pitchFamily="18" charset="0"/>
                <a:cs typeface="Times New Roman" panose="02020603050405020304" pitchFamily="18" charset="0"/>
              </a:rPr>
              <a:t>TaskTracker</a:t>
            </a:r>
            <a:r>
              <a:rPr lang="vi-VN" dirty="0">
                <a:solidFill>
                  <a:schemeClr val="tx1"/>
                </a:solidFill>
                <a:latin typeface="Times New Roman" panose="02020603050405020304" pitchFamily="18" charset="0"/>
                <a:cs typeface="Times New Roman" panose="02020603050405020304" pitchFamily="18" charset="0"/>
              </a:rPr>
              <a:t> trong vòng một lượng thời gian đã quy định, </a:t>
            </a:r>
            <a:endParaRPr lang="en-US" dirty="0">
              <a:solidFill>
                <a:schemeClr val="tx1"/>
              </a:solidFill>
              <a:latin typeface="Times New Roman" panose="02020603050405020304" pitchFamily="18" charset="0"/>
              <a:cs typeface="Times New Roman" panose="02020603050405020304" pitchFamily="18" charset="0"/>
            </a:endParaRPr>
          </a:p>
          <a:p>
            <a:pPr marL="285750" indent="-285750" algn="just">
              <a:spcBef>
                <a:spcPts val="1200"/>
              </a:spcBef>
              <a:spcAft>
                <a:spcPts val="1200"/>
              </a:spcAft>
            </a:pPr>
            <a:r>
              <a:rPr lang="vi-VN" b="1" dirty="0">
                <a:solidFill>
                  <a:schemeClr val="tx1"/>
                </a:solidFill>
                <a:latin typeface="Times New Roman" panose="02020603050405020304" pitchFamily="18" charset="0"/>
                <a:cs typeface="Times New Roman" panose="02020603050405020304" pitchFamily="18" charset="0"/>
              </a:rPr>
              <a:t>JobTracker </a:t>
            </a:r>
            <a:r>
              <a:rPr lang="vi-VN" dirty="0">
                <a:solidFill>
                  <a:schemeClr val="tx1"/>
                </a:solidFill>
                <a:latin typeface="Times New Roman" panose="02020603050405020304" pitchFamily="18" charset="0"/>
                <a:cs typeface="Times New Roman" panose="02020603050405020304" pitchFamily="18" charset="0"/>
              </a:rPr>
              <a:t>sẽ cho rằng </a:t>
            </a:r>
            <a:r>
              <a:rPr lang="vi-VN" b="1" dirty="0">
                <a:solidFill>
                  <a:schemeClr val="tx1"/>
                </a:solidFill>
                <a:latin typeface="Times New Roman" panose="02020603050405020304" pitchFamily="18" charset="0"/>
                <a:cs typeface="Times New Roman" panose="02020603050405020304" pitchFamily="18" charset="0"/>
              </a:rPr>
              <a:t>TaskTracker</a:t>
            </a:r>
            <a:r>
              <a:rPr lang="vi-VN" dirty="0">
                <a:solidFill>
                  <a:schemeClr val="tx1"/>
                </a:solidFill>
                <a:latin typeface="Times New Roman" panose="02020603050405020304" pitchFamily="18" charset="0"/>
                <a:cs typeface="Times New Roman" panose="02020603050405020304" pitchFamily="18" charset="0"/>
              </a:rPr>
              <a:t> đã bị treo (crashed) và sẽ gửi lại nhiệm vụ tương ứng cho các </a:t>
            </a:r>
            <a:r>
              <a:rPr lang="en-US" b="1" dirty="0">
                <a:solidFill>
                  <a:schemeClr val="tx1"/>
                </a:solidFill>
                <a:latin typeface="Times New Roman" panose="02020603050405020304" pitchFamily="18" charset="0"/>
                <a:cs typeface="Times New Roman" panose="02020603050405020304" pitchFamily="18" charset="0"/>
              </a:rPr>
              <a:t>node</a:t>
            </a:r>
            <a:r>
              <a:rPr lang="en-US" dirty="0">
                <a:solidFill>
                  <a:schemeClr val="tx1"/>
                </a:solidFill>
                <a:latin typeface="Times New Roman" panose="02020603050405020304" pitchFamily="18" charset="0"/>
                <a:cs typeface="Times New Roman" panose="02020603050405020304" pitchFamily="18" charset="0"/>
              </a:rPr>
              <a:t> </a:t>
            </a:r>
            <a:r>
              <a:rPr lang="vi-VN" dirty="0">
                <a:solidFill>
                  <a:schemeClr val="tx1"/>
                </a:solidFill>
                <a:latin typeface="Times New Roman" panose="02020603050405020304" pitchFamily="18" charset="0"/>
                <a:cs typeface="Times New Roman" panose="02020603050405020304" pitchFamily="18" charset="0"/>
              </a:rPr>
              <a:t>khác trong </a:t>
            </a:r>
            <a:r>
              <a:rPr lang="vi-VN" b="1" dirty="0">
                <a:solidFill>
                  <a:schemeClr val="tx1"/>
                </a:solidFill>
                <a:latin typeface="Times New Roman" panose="02020603050405020304" pitchFamily="18" charset="0"/>
                <a:cs typeface="Times New Roman" panose="02020603050405020304" pitchFamily="18" charset="0"/>
              </a:rPr>
              <a:t>cluster</a:t>
            </a:r>
            <a:r>
              <a:rPr lang="vi-VN" dirty="0">
                <a:solidFill>
                  <a:schemeClr val="tx1"/>
                </a:solidFill>
                <a:latin typeface="Times New Roman" panose="02020603050405020304" pitchFamily="18" charset="0"/>
                <a:cs typeface="Times New Roman" panose="02020603050405020304" pitchFamily="18" charset="0"/>
              </a:rPr>
              <a:t>.</a:t>
            </a:r>
          </a:p>
          <a:p>
            <a:pPr marL="285750" indent="-285750" algn="just"/>
            <a:endParaRPr lang="vi-VN" dirty="0">
              <a:solidFill>
                <a:srgbClr val="002060"/>
              </a:solidFill>
              <a:latin typeface="+mn-lt"/>
            </a:endParaRPr>
          </a:p>
          <a:p>
            <a:pPr marL="285750" indent="-285750" algn="just"/>
            <a:endParaRPr lang="vi-VN"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10242" name="Picture 2" descr="Kết quả hình ảnh cho task tracker hado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128" y="1828800"/>
            <a:ext cx="3876672" cy="3053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22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animEffect transition="in" filter="fade">
                                      <p:cBhvr>
                                        <p:cTn id="7" dur="1000"/>
                                        <p:tgtEl>
                                          <p:spTgt spid="175">
                                            <p:txEl>
                                              <p:pRg st="1" end="1"/>
                                            </p:txEl>
                                          </p:spTgt>
                                        </p:tgtEl>
                                      </p:cBhvr>
                                    </p:animEffect>
                                    <p:anim calcmode="lin" valueType="num">
                                      <p:cBhvr>
                                        <p:cTn id="8"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2" end="2"/>
                                            </p:txEl>
                                          </p:spTgt>
                                        </p:tgtEl>
                                        <p:attrNameLst>
                                          <p:attrName>style.visibility</p:attrName>
                                        </p:attrNameLst>
                                      </p:cBhvr>
                                      <p:to>
                                        <p:strVal val="visible"/>
                                      </p:to>
                                    </p:set>
                                    <p:animEffect transition="in" filter="fade">
                                      <p:cBhvr>
                                        <p:cTn id="14" dur="1000"/>
                                        <p:tgtEl>
                                          <p:spTgt spid="175">
                                            <p:txEl>
                                              <p:pRg st="2" end="2"/>
                                            </p:txEl>
                                          </p:spTgt>
                                        </p:tgtEl>
                                      </p:cBhvr>
                                    </p:animEffect>
                                    <p:anim calcmode="lin" valueType="num">
                                      <p:cBhvr>
                                        <p:cTn id="15"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3" end="3"/>
                                            </p:txEl>
                                          </p:spTgt>
                                        </p:tgtEl>
                                        <p:attrNameLst>
                                          <p:attrName>style.visibility</p:attrName>
                                        </p:attrNameLst>
                                      </p:cBhvr>
                                      <p:to>
                                        <p:strVal val="visible"/>
                                      </p:to>
                                    </p:set>
                                    <p:animEffect transition="in" filter="fade">
                                      <p:cBhvr>
                                        <p:cTn id="21" dur="1000"/>
                                        <p:tgtEl>
                                          <p:spTgt spid="175">
                                            <p:txEl>
                                              <p:pRg st="3" end="3"/>
                                            </p:txEl>
                                          </p:spTgt>
                                        </p:tgtEl>
                                      </p:cBhvr>
                                    </p:animEffect>
                                    <p:anim calcmode="lin" valueType="num">
                                      <p:cBhvr>
                                        <p:cTn id="22"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4" end="4"/>
                                            </p:txEl>
                                          </p:spTgt>
                                        </p:tgtEl>
                                        <p:attrNameLst>
                                          <p:attrName>style.visibility</p:attrName>
                                        </p:attrNameLst>
                                      </p:cBhvr>
                                      <p:to>
                                        <p:strVal val="visible"/>
                                      </p:to>
                                    </p:set>
                                    <p:animEffect transition="in" filter="fade">
                                      <p:cBhvr>
                                        <p:cTn id="28" dur="1000"/>
                                        <p:tgtEl>
                                          <p:spTgt spid="175">
                                            <p:txEl>
                                              <p:pRg st="4" end="4"/>
                                            </p:txEl>
                                          </p:spTgt>
                                        </p:tgtEl>
                                      </p:cBhvr>
                                    </p:animEffect>
                                    <p:anim calcmode="lin" valueType="num">
                                      <p:cBhvr>
                                        <p:cTn id="29" dur="1000" fill="hold"/>
                                        <p:tgtEl>
                                          <p:spTgt spid="17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Quá</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Trình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Đọc</a:t>
            </a:r>
            <a:r>
              <a:rPr lang="en-US" dirty="0">
                <a:solidFill>
                  <a:schemeClr val="accent1">
                    <a:lumMod val="50000"/>
                  </a:schemeClr>
                </a:solidFill>
                <a:effectLst>
                  <a:outerShdw blurRad="38100" dist="38100" dir="2700000" algn="tl">
                    <a:srgbClr val="000000">
                      <a:alpha val="43137"/>
                    </a:srgbClr>
                  </a:outerShdw>
                </a:effectLst>
                <a:latin typeface="+mn-lt"/>
              </a:rPr>
              <a:t> File</a:t>
            </a:r>
          </a:p>
        </p:txBody>
      </p:sp>
      <p:sp>
        <p:nvSpPr>
          <p:cNvPr id="175" name="Google Shape;175;p13"/>
          <p:cNvSpPr txBox="1">
            <a:spLocks noGrp="1"/>
          </p:cNvSpPr>
          <p:nvPr>
            <p:ph type="body" idx="1"/>
          </p:nvPr>
        </p:nvSpPr>
        <p:spPr>
          <a:xfrm>
            <a:off x="228600" y="1524000"/>
            <a:ext cx="3810000" cy="4953000"/>
          </a:xfrm>
          <a:prstGeom prst="rect">
            <a:avLst/>
          </a:prstGeom>
        </p:spPr>
        <p:txBody>
          <a:bodyPr spcFirstLastPara="1" wrap="square" lIns="91425" tIns="91425" rIns="91425" bIns="91425" anchor="t" anchorCtr="0">
            <a:noAutofit/>
          </a:bodyPr>
          <a:lstStyle/>
          <a:p>
            <a:pPr marL="342900" algn="just">
              <a:spcBef>
                <a:spcPts val="1200"/>
              </a:spcBef>
              <a:spcAft>
                <a:spcPts val="1200"/>
              </a:spcAft>
              <a:buFont typeface="+mj-lt"/>
              <a:buAutoNum type="arabicPeriod"/>
            </a:pPr>
            <a:r>
              <a:rPr lang="en-US" sz="2000" b="1" dirty="0">
                <a:solidFill>
                  <a:schemeClr val="tx1"/>
                </a:solidFill>
                <a:latin typeface="Times New Roman" panose="02020603050405020304" pitchFamily="18" charset="0"/>
                <a:cs typeface="Times New Roman" panose="02020603050405020304" pitchFamily="18" charset="0"/>
              </a:rPr>
              <a:t>Client</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khởi tạo yêu cầu đọc bằng cách gọi   phương thức </a:t>
            </a:r>
            <a:r>
              <a:rPr lang="vi-VN" sz="2000" b="1" dirty="0">
                <a:solidFill>
                  <a:schemeClr val="tx1"/>
                </a:solidFill>
                <a:latin typeface="Times New Roman" panose="02020603050405020304" pitchFamily="18" charset="0"/>
                <a:cs typeface="Times New Roman" panose="02020603050405020304" pitchFamily="18" charset="0"/>
              </a:rPr>
              <a:t>'open ()'</a:t>
            </a:r>
            <a:r>
              <a:rPr lang="vi-VN" sz="2000" dirty="0">
                <a:solidFill>
                  <a:schemeClr val="tx1"/>
                </a:solidFill>
                <a:latin typeface="Times New Roman" panose="02020603050405020304" pitchFamily="18" charset="0"/>
                <a:cs typeface="Times New Roman" panose="02020603050405020304" pitchFamily="18" charset="0"/>
              </a:rPr>
              <a:t>.</a:t>
            </a:r>
          </a:p>
          <a:p>
            <a:pPr marL="342900" algn="just">
              <a:spcBef>
                <a:spcPts val="1200"/>
              </a:spcBef>
              <a:spcAft>
                <a:spcPts val="1200"/>
              </a:spcAft>
              <a:buFont typeface="+mj-lt"/>
              <a:buAutoNum type="arabicPeriod"/>
            </a:pPr>
            <a:r>
              <a:rPr lang="vi-VN" sz="2000" dirty="0">
                <a:solidFill>
                  <a:schemeClr val="tx1"/>
                </a:solidFill>
                <a:latin typeface="Times New Roman" panose="02020603050405020304" pitchFamily="18" charset="0"/>
                <a:cs typeface="Times New Roman" panose="02020603050405020304" pitchFamily="18" charset="0"/>
              </a:rPr>
              <a:t>Đối tượng này kết nối với nút tên bằng </a:t>
            </a:r>
            <a:r>
              <a:rPr lang="vi-VN" sz="2000" b="1" dirty="0">
                <a:solidFill>
                  <a:schemeClr val="tx1"/>
                </a:solidFill>
                <a:latin typeface="Times New Roman" panose="02020603050405020304" pitchFamily="18" charset="0"/>
                <a:cs typeface="Times New Roman" panose="02020603050405020304" pitchFamily="18" charset="0"/>
              </a:rPr>
              <a:t>RPC</a:t>
            </a:r>
            <a:r>
              <a:rPr lang="vi-VN" sz="2000" dirty="0">
                <a:solidFill>
                  <a:schemeClr val="tx1"/>
                </a:solidFill>
                <a:latin typeface="Times New Roman" panose="02020603050405020304" pitchFamily="18" charset="0"/>
                <a:cs typeface="Times New Roman" panose="02020603050405020304" pitchFamily="18" charset="0"/>
              </a:rPr>
              <a:t> và nhận thông tin </a:t>
            </a:r>
            <a:r>
              <a:rPr lang="en-US" sz="2000" b="1" dirty="0">
                <a:solidFill>
                  <a:schemeClr val="tx1"/>
                </a:solidFill>
                <a:latin typeface="Times New Roman" panose="02020603050405020304" pitchFamily="18" charset="0"/>
                <a:cs typeface="Times New Roman" panose="02020603050405020304" pitchFamily="18" charset="0"/>
              </a:rPr>
              <a:t>metadata</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như vị trí của các </a:t>
            </a:r>
            <a:r>
              <a:rPr lang="en-US" sz="2000" b="1" dirty="0">
                <a:solidFill>
                  <a:schemeClr val="tx1"/>
                </a:solidFill>
                <a:latin typeface="Times New Roman" panose="02020603050405020304" pitchFamily="18" charset="0"/>
                <a:cs typeface="Times New Roman" panose="02020603050405020304" pitchFamily="18" charset="0"/>
              </a:rPr>
              <a:t>block</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của tệp. </a:t>
            </a:r>
          </a:p>
          <a:p>
            <a:pPr marL="342900" algn="just">
              <a:spcBef>
                <a:spcPts val="1200"/>
              </a:spcBef>
              <a:spcAft>
                <a:spcPts val="1200"/>
              </a:spcAft>
              <a:buFont typeface="+mj-lt"/>
              <a:buAutoNum type="arabicPeriod"/>
            </a:pPr>
            <a:r>
              <a:rPr lang="vi-VN" sz="2000" dirty="0">
                <a:solidFill>
                  <a:schemeClr val="tx1"/>
                </a:solidFill>
                <a:latin typeface="Times New Roman" panose="02020603050405020304" pitchFamily="18" charset="0"/>
                <a:cs typeface="Times New Roman" panose="02020603050405020304" pitchFamily="18" charset="0"/>
              </a:rPr>
              <a:t>Đáp lại yêu cầu </a:t>
            </a:r>
            <a:r>
              <a:rPr lang="en-US" sz="2000" b="1" dirty="0">
                <a:solidFill>
                  <a:schemeClr val="tx1"/>
                </a:solidFill>
                <a:latin typeface="Times New Roman" panose="02020603050405020304" pitchFamily="18" charset="0"/>
                <a:cs typeface="Times New Roman" panose="02020603050405020304" pitchFamily="18" charset="0"/>
              </a:rPr>
              <a:t>metadata</a:t>
            </a:r>
            <a:r>
              <a:rPr lang="vi-VN" sz="2000" dirty="0">
                <a:solidFill>
                  <a:schemeClr val="tx1"/>
                </a:solidFill>
                <a:latin typeface="Times New Roman" panose="02020603050405020304" pitchFamily="18" charset="0"/>
                <a:cs typeface="Times New Roman" panose="02020603050405020304" pitchFamily="18" charset="0"/>
              </a:rPr>
              <a:t> này, các địa chỉ của </a:t>
            </a:r>
            <a:r>
              <a:rPr lang="vi-VN" sz="2000" b="1" dirty="0">
                <a:solidFill>
                  <a:schemeClr val="tx1"/>
                </a:solidFill>
                <a:latin typeface="Times New Roman" panose="02020603050405020304" pitchFamily="18" charset="0"/>
                <a:cs typeface="Times New Roman" panose="02020603050405020304" pitchFamily="18" charset="0"/>
              </a:rPr>
              <a:t>DataNodes</a:t>
            </a:r>
            <a:r>
              <a:rPr lang="vi-VN" sz="2000" dirty="0">
                <a:solidFill>
                  <a:schemeClr val="tx1"/>
                </a:solidFill>
                <a:latin typeface="Times New Roman" panose="02020603050405020304" pitchFamily="18" charset="0"/>
                <a:cs typeface="Times New Roman" panose="02020603050405020304" pitchFamily="18" charset="0"/>
              </a:rPr>
              <a:t> có bản sao của </a:t>
            </a:r>
            <a:r>
              <a:rPr lang="en-US" sz="2000" b="1" dirty="0">
                <a:solidFill>
                  <a:schemeClr val="tx1"/>
                </a:solidFill>
                <a:latin typeface="Times New Roman" panose="02020603050405020304" pitchFamily="18" charset="0"/>
                <a:cs typeface="Times New Roman" panose="02020603050405020304" pitchFamily="18" charset="0"/>
              </a:rPr>
              <a:t>block</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đó được trả lại.</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19458" name="Picture 2" descr="https://www.guru99.com/images/Big_Data/061114_0923_LearnHDFSAB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146" y="1752600"/>
            <a:ext cx="4643657"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5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Quá</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Trình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Đọc</a:t>
            </a:r>
            <a:r>
              <a:rPr lang="en-US" dirty="0">
                <a:solidFill>
                  <a:schemeClr val="accent1">
                    <a:lumMod val="50000"/>
                  </a:schemeClr>
                </a:solidFill>
                <a:effectLst>
                  <a:outerShdw blurRad="38100" dist="38100" dir="2700000" algn="tl">
                    <a:srgbClr val="000000">
                      <a:alpha val="43137"/>
                    </a:srgbClr>
                  </a:outerShdw>
                </a:effectLst>
                <a:latin typeface="+mn-lt"/>
              </a:rPr>
              <a:t> File</a:t>
            </a:r>
          </a:p>
        </p:txBody>
      </p:sp>
      <p:sp>
        <p:nvSpPr>
          <p:cNvPr id="175" name="Google Shape;175;p13"/>
          <p:cNvSpPr txBox="1">
            <a:spLocks noGrp="1"/>
          </p:cNvSpPr>
          <p:nvPr>
            <p:ph type="body" idx="1"/>
          </p:nvPr>
        </p:nvSpPr>
        <p:spPr>
          <a:xfrm>
            <a:off x="228600" y="1524000"/>
            <a:ext cx="3810000" cy="4953000"/>
          </a:xfrm>
          <a:prstGeom prst="rect">
            <a:avLst/>
          </a:prstGeom>
        </p:spPr>
        <p:txBody>
          <a:bodyPr spcFirstLastPara="1" wrap="square" lIns="91425" tIns="91425" rIns="91425" bIns="91425" anchor="t" anchorCtr="0">
            <a:noAutofit/>
          </a:bodyPr>
          <a:lstStyle/>
          <a:p>
            <a:pPr marL="342900" algn="just">
              <a:spcBef>
                <a:spcPts val="1200"/>
              </a:spcBef>
              <a:spcAft>
                <a:spcPts val="1200"/>
              </a:spcAft>
              <a:buFont typeface="+mj-lt"/>
              <a:buAutoNum type="arabicPeriod" startAt="4"/>
            </a:pPr>
            <a:r>
              <a:rPr lang="vi-VN" sz="2000" dirty="0">
                <a:solidFill>
                  <a:schemeClr val="tx1"/>
                </a:solidFill>
                <a:latin typeface="Times New Roman" panose="02020603050405020304" pitchFamily="18" charset="0"/>
                <a:cs typeface="Times New Roman" panose="02020603050405020304" pitchFamily="18" charset="0"/>
              </a:rPr>
              <a:t>Khi địa chỉ của DataNodes được nhận, một đối tượng thuộc loại  </a:t>
            </a:r>
            <a:r>
              <a:rPr lang="vi-VN" sz="2000" b="1" dirty="0">
                <a:solidFill>
                  <a:schemeClr val="tx1"/>
                </a:solidFill>
                <a:latin typeface="Times New Roman" panose="02020603050405020304" pitchFamily="18" charset="0"/>
                <a:cs typeface="Times New Roman" panose="02020603050405020304" pitchFamily="18" charset="0"/>
              </a:rPr>
              <a:t>FSDataInputStream</a:t>
            </a:r>
            <a:r>
              <a:rPr lang="vi-VN" sz="2000" dirty="0">
                <a:solidFill>
                  <a:schemeClr val="tx1"/>
                </a:solidFill>
                <a:latin typeface="Times New Roman" panose="02020603050405020304" pitchFamily="18" charset="0"/>
                <a:cs typeface="Times New Roman" panose="02020603050405020304" pitchFamily="18" charset="0"/>
              </a:rPr>
              <a:t>  được trả về máy khách.</a:t>
            </a:r>
            <a:r>
              <a:rPr lang="en-US" sz="2000" dirty="0">
                <a:solidFill>
                  <a:schemeClr val="tx1"/>
                </a:solidFill>
                <a:latin typeface="Times New Roman" panose="02020603050405020304" pitchFamily="18" charset="0"/>
                <a:cs typeface="Times New Roman" panose="02020603050405020304" pitchFamily="18" charset="0"/>
              </a:rPr>
              <a:t> Đ</a:t>
            </a:r>
            <a:r>
              <a:rPr lang="vi-VN" sz="2000" dirty="0">
                <a:solidFill>
                  <a:schemeClr val="tx1"/>
                </a:solidFill>
                <a:latin typeface="Times New Roman" panose="02020603050405020304" pitchFamily="18" charset="0"/>
                <a:cs typeface="Times New Roman" panose="02020603050405020304" pitchFamily="18" charset="0"/>
              </a:rPr>
              <a:t>ảm nhiệm các tương tác với </a:t>
            </a:r>
            <a:r>
              <a:rPr lang="vi-VN" sz="2000" b="1" dirty="0">
                <a:solidFill>
                  <a:schemeClr val="tx1"/>
                </a:solidFill>
                <a:latin typeface="Times New Roman" panose="02020603050405020304" pitchFamily="18" charset="0"/>
                <a:cs typeface="Times New Roman" panose="02020603050405020304" pitchFamily="18" charset="0"/>
              </a:rPr>
              <a:t>DataNode</a:t>
            </a:r>
            <a:r>
              <a:rPr lang="vi-VN" sz="2000" dirty="0">
                <a:solidFill>
                  <a:schemeClr val="tx1"/>
                </a:solidFill>
                <a:latin typeface="Times New Roman" panose="02020603050405020304" pitchFamily="18" charset="0"/>
                <a:cs typeface="Times New Roman" panose="02020603050405020304" pitchFamily="18" charset="0"/>
              </a:rPr>
              <a:t> và </a:t>
            </a:r>
            <a:r>
              <a:rPr lang="vi-VN" sz="2000" b="1" dirty="0">
                <a:solidFill>
                  <a:schemeClr val="tx1"/>
                </a:solidFill>
                <a:latin typeface="Times New Roman" panose="02020603050405020304" pitchFamily="18" charset="0"/>
                <a:cs typeface="Times New Roman" panose="02020603050405020304" pitchFamily="18" charset="0"/>
              </a:rPr>
              <a:t>NameNode</a:t>
            </a:r>
            <a:r>
              <a:rPr lang="vi-VN" sz="2000" dirty="0">
                <a:solidFill>
                  <a:schemeClr val="tx1"/>
                </a:solidFill>
                <a:latin typeface="Times New Roman" panose="02020603050405020304" pitchFamily="18" charset="0"/>
                <a:cs typeface="Times New Roman" panose="02020603050405020304" pitchFamily="18" charset="0"/>
              </a:rPr>
              <a:t>.</a:t>
            </a: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lgn="just">
              <a:spcBef>
                <a:spcPts val="1200"/>
              </a:spcBef>
              <a:spcAft>
                <a:spcPts val="1200"/>
              </a:spcAft>
              <a:buNone/>
            </a:pPr>
            <a:r>
              <a:rPr lang="en-US" sz="2000" b="1" dirty="0">
                <a:solidFill>
                  <a:schemeClr val="tx1"/>
                </a:solidFill>
                <a:latin typeface="Times New Roman" panose="02020603050405020304" pitchFamily="18" charset="0"/>
                <a:cs typeface="Times New Roman" panose="02020603050405020304" pitchFamily="18" charset="0"/>
              </a:rPr>
              <a:t>Client</a:t>
            </a:r>
            <a:r>
              <a:rPr lang="vi-VN" sz="2000" dirty="0">
                <a:solidFill>
                  <a:schemeClr val="tx1"/>
                </a:solidFill>
                <a:latin typeface="Times New Roman" panose="02020603050405020304" pitchFamily="18" charset="0"/>
                <a:cs typeface="Times New Roman" panose="02020603050405020304" pitchFamily="18" charset="0"/>
              </a:rPr>
              <a:t> gọi   phương thức '</a:t>
            </a:r>
            <a:r>
              <a:rPr lang="vi-VN" sz="2000" b="1" dirty="0">
                <a:solidFill>
                  <a:schemeClr val="tx1"/>
                </a:solidFill>
                <a:latin typeface="Times New Roman" panose="02020603050405020304" pitchFamily="18" charset="0"/>
                <a:cs typeface="Times New Roman" panose="02020603050405020304" pitchFamily="18" charset="0"/>
              </a:rPr>
              <a:t>read ()'</a:t>
            </a:r>
            <a:r>
              <a:rPr lang="vi-VN" sz="2000" dirty="0">
                <a:solidFill>
                  <a:schemeClr val="tx1"/>
                </a:solidFill>
                <a:latin typeface="Times New Roman" panose="02020603050405020304" pitchFamily="18" charset="0"/>
                <a:cs typeface="Times New Roman" panose="02020603050405020304" pitchFamily="18" charset="0"/>
              </a:rPr>
              <a:t> thiết lập kết nối với </a:t>
            </a:r>
            <a:r>
              <a:rPr lang="vi-VN" sz="2000" b="1" dirty="0">
                <a:solidFill>
                  <a:schemeClr val="tx1"/>
                </a:solidFill>
                <a:latin typeface="Times New Roman" panose="02020603050405020304" pitchFamily="18" charset="0"/>
                <a:cs typeface="Times New Roman" panose="02020603050405020304" pitchFamily="18" charset="0"/>
              </a:rPr>
              <a:t>DataNode</a:t>
            </a:r>
            <a:r>
              <a:rPr lang="vi-VN" sz="2000" dirty="0">
                <a:solidFill>
                  <a:schemeClr val="tx1"/>
                </a:solidFill>
                <a:latin typeface="Times New Roman" panose="02020603050405020304" pitchFamily="18" charset="0"/>
                <a:cs typeface="Times New Roman" panose="02020603050405020304" pitchFamily="18" charset="0"/>
              </a:rPr>
              <a:t> đầu tiên với </a:t>
            </a:r>
            <a:r>
              <a:rPr lang="en-US" sz="2000" b="1" dirty="0">
                <a:solidFill>
                  <a:schemeClr val="tx1"/>
                </a:solidFill>
                <a:latin typeface="Times New Roman" panose="02020603050405020304" pitchFamily="18" charset="0"/>
                <a:cs typeface="Times New Roman" panose="02020603050405020304" pitchFamily="18" charset="0"/>
              </a:rPr>
              <a:t>block</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đầu tiên của tệp.</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19458" name="Picture 2" descr="https://www.guru99.com/images/Big_Data/061114_0923_LearnHDFSAB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146" y="1752600"/>
            <a:ext cx="4643657"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68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Quá</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Trình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Đọc</a:t>
            </a:r>
            <a:r>
              <a:rPr lang="en-US" dirty="0">
                <a:solidFill>
                  <a:schemeClr val="accent1">
                    <a:lumMod val="50000"/>
                  </a:schemeClr>
                </a:solidFill>
                <a:effectLst>
                  <a:outerShdw blurRad="38100" dist="38100" dir="2700000" algn="tl">
                    <a:srgbClr val="000000">
                      <a:alpha val="43137"/>
                    </a:srgbClr>
                  </a:outerShdw>
                </a:effectLst>
                <a:latin typeface="+mn-lt"/>
              </a:rPr>
              <a:t> File</a:t>
            </a:r>
          </a:p>
        </p:txBody>
      </p:sp>
      <p:sp>
        <p:nvSpPr>
          <p:cNvPr id="175" name="Google Shape;175;p13"/>
          <p:cNvSpPr txBox="1">
            <a:spLocks noGrp="1"/>
          </p:cNvSpPr>
          <p:nvPr>
            <p:ph type="body" idx="1"/>
          </p:nvPr>
        </p:nvSpPr>
        <p:spPr>
          <a:xfrm>
            <a:off x="228600" y="1524000"/>
            <a:ext cx="3810000" cy="4953000"/>
          </a:xfrm>
          <a:prstGeom prst="rect">
            <a:avLst/>
          </a:prstGeom>
        </p:spPr>
        <p:txBody>
          <a:bodyPr spcFirstLastPara="1" wrap="square" lIns="91425" tIns="91425" rIns="91425" bIns="91425" anchor="t" anchorCtr="0">
            <a:noAutofit/>
          </a:bodyPr>
          <a:lstStyle/>
          <a:p>
            <a:pPr marL="342900" algn="just">
              <a:spcBef>
                <a:spcPts val="1200"/>
              </a:spcBef>
              <a:spcAft>
                <a:spcPts val="1200"/>
              </a:spcAft>
              <a:buFont typeface="+mj-lt"/>
              <a:buAutoNum type="arabicPeriod" startAt="5"/>
            </a:pPr>
            <a:r>
              <a:rPr lang="vi-VN" sz="2000" dirty="0">
                <a:solidFill>
                  <a:schemeClr val="tx1"/>
                </a:solidFill>
                <a:latin typeface="Times New Roman" panose="02020603050405020304" pitchFamily="18" charset="0"/>
                <a:cs typeface="Times New Roman" panose="02020603050405020304" pitchFamily="18" charset="0"/>
              </a:rPr>
              <a:t>Dữ liệu được đọc dưới dạng các luồng trong đó </a:t>
            </a:r>
            <a:r>
              <a:rPr lang="en-US" sz="2000" b="1" dirty="0">
                <a:solidFill>
                  <a:schemeClr val="tx1"/>
                </a:solidFill>
                <a:latin typeface="Times New Roman" panose="02020603050405020304" pitchFamily="18" charset="0"/>
                <a:cs typeface="Times New Roman" panose="02020603050405020304" pitchFamily="18" charset="0"/>
              </a:rPr>
              <a:t>Client</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gọi   phương thức </a:t>
            </a:r>
            <a:r>
              <a:rPr lang="vi-VN" sz="2000" b="1" dirty="0">
                <a:solidFill>
                  <a:schemeClr val="tx1"/>
                </a:solidFill>
                <a:latin typeface="Times New Roman" panose="02020603050405020304" pitchFamily="18" charset="0"/>
                <a:cs typeface="Times New Roman" panose="02020603050405020304" pitchFamily="18" charset="0"/>
              </a:rPr>
              <a:t>'read ()'</a:t>
            </a:r>
            <a:r>
              <a:rPr lang="vi-VN" sz="2000" dirty="0">
                <a:solidFill>
                  <a:schemeClr val="tx1"/>
                </a:solidFill>
                <a:latin typeface="Times New Roman" panose="02020603050405020304" pitchFamily="18" charset="0"/>
                <a:cs typeface="Times New Roman" panose="02020603050405020304" pitchFamily="18" charset="0"/>
              </a:rPr>
              <a:t> liên tục</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cho đến</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block</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cuối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cùng</a:t>
            </a:r>
            <a:r>
              <a:rPr lang="vi-VN" sz="2000" dirty="0">
                <a:solidFill>
                  <a:schemeClr val="tx1"/>
                </a:solidFill>
                <a:latin typeface="Times New Roman" panose="02020603050405020304" pitchFamily="18" charset="0"/>
                <a:cs typeface="Times New Roman" panose="02020603050405020304" pitchFamily="18" charset="0"/>
              </a:rPr>
              <a:t>.</a:t>
            </a:r>
          </a:p>
          <a:p>
            <a:pPr marL="342900" algn="just">
              <a:spcBef>
                <a:spcPts val="1200"/>
              </a:spcBef>
              <a:spcAft>
                <a:spcPts val="1200"/>
              </a:spcAft>
              <a:buFont typeface="+mj-lt"/>
              <a:buAutoNum type="arabicPeriod" startAt="5"/>
            </a:pPr>
            <a:r>
              <a:rPr lang="vi-VN" sz="2000" dirty="0">
                <a:solidFill>
                  <a:schemeClr val="tx1"/>
                </a:solidFill>
                <a:latin typeface="Times New Roman" panose="02020603050405020304" pitchFamily="18" charset="0"/>
                <a:cs typeface="Times New Roman" panose="02020603050405020304" pitchFamily="18" charset="0"/>
              </a:rPr>
              <a:t>Khi </a:t>
            </a:r>
            <a:r>
              <a:rPr lang="en-US" sz="2000" dirty="0" err="1">
                <a:solidFill>
                  <a:schemeClr val="tx1"/>
                </a:solidFill>
                <a:latin typeface="Times New Roman" panose="02020603050405020304" pitchFamily="18" charset="0"/>
                <a:cs typeface="Times New Roman" panose="02020603050405020304" pitchFamily="18" charset="0"/>
              </a:rPr>
              <a:t>đến</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block</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cuối</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đóng kết nối và chuyển sang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xác</a:t>
            </a:r>
            <a:r>
              <a:rPr lang="vi-VN" sz="2000" dirty="0">
                <a:solidFill>
                  <a:schemeClr val="tx1"/>
                </a:solidFill>
                <a:latin typeface="Times New Roman" panose="02020603050405020304" pitchFamily="18" charset="0"/>
                <a:cs typeface="Times New Roman" panose="02020603050405020304" pitchFamily="18" charset="0"/>
              </a:rPr>
              <a:t> định  </a:t>
            </a:r>
            <a:r>
              <a:rPr lang="vi-VN" sz="2000" b="1" dirty="0">
                <a:solidFill>
                  <a:schemeClr val="tx1"/>
                </a:solidFill>
                <a:latin typeface="Times New Roman" panose="02020603050405020304" pitchFamily="18" charset="0"/>
                <a:cs typeface="Times New Roman" panose="02020603050405020304" pitchFamily="18" charset="0"/>
              </a:rPr>
              <a:t>DataNode</a:t>
            </a:r>
            <a:r>
              <a:rPr lang="vi-VN" sz="2000" dirty="0">
                <a:solidFill>
                  <a:schemeClr val="tx1"/>
                </a:solidFill>
                <a:latin typeface="Times New Roman" panose="02020603050405020304" pitchFamily="18" charset="0"/>
                <a:cs typeface="Times New Roman" panose="02020603050405020304" pitchFamily="18" charset="0"/>
              </a:rPr>
              <a:t> tiếp theo cho </a:t>
            </a:r>
            <a:r>
              <a:rPr lang="en-US" sz="2000" b="1" dirty="0">
                <a:solidFill>
                  <a:schemeClr val="tx1"/>
                </a:solidFill>
                <a:latin typeface="Times New Roman" panose="02020603050405020304" pitchFamily="18" charset="0"/>
                <a:cs typeface="Times New Roman" panose="02020603050405020304" pitchFamily="18" charset="0"/>
              </a:rPr>
              <a:t>block</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tiếp theo</a:t>
            </a:r>
          </a:p>
          <a:p>
            <a:pPr marL="342900" algn="just">
              <a:spcBef>
                <a:spcPts val="1200"/>
              </a:spcBef>
              <a:spcAft>
                <a:spcPts val="1200"/>
              </a:spcAft>
              <a:buFont typeface="+mj-lt"/>
              <a:buAutoNum type="arabicPeriod" startAt="5"/>
            </a:pPr>
            <a:r>
              <a:rPr lang="vi-VN" sz="2000" dirty="0">
                <a:solidFill>
                  <a:schemeClr val="tx1"/>
                </a:solidFill>
                <a:latin typeface="Times New Roman" panose="02020603050405020304" pitchFamily="18" charset="0"/>
                <a:cs typeface="Times New Roman" panose="02020603050405020304" pitchFamily="18" charset="0"/>
              </a:rPr>
              <a:t>Khi </a:t>
            </a:r>
            <a:r>
              <a:rPr lang="en-US" sz="2000" b="1" dirty="0">
                <a:solidFill>
                  <a:schemeClr val="tx1"/>
                </a:solidFill>
                <a:latin typeface="Times New Roman" panose="02020603050405020304" pitchFamily="18" charset="0"/>
                <a:cs typeface="Times New Roman" panose="02020603050405020304" pitchFamily="18" charset="0"/>
              </a:rPr>
              <a:t>Client</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đã thực hiện </a:t>
            </a:r>
            <a:r>
              <a:rPr lang="en-US" sz="2000" dirty="0" err="1">
                <a:solidFill>
                  <a:schemeClr val="tx1"/>
                </a:solidFill>
                <a:latin typeface="Times New Roman" panose="02020603050405020304" pitchFamily="18" charset="0"/>
                <a:cs typeface="Times New Roman" panose="02020603050405020304" pitchFamily="18" charset="0"/>
              </a:rPr>
              <a:t>xong</a:t>
            </a:r>
            <a:r>
              <a:rPr lang="vi-VN" sz="2000" dirty="0">
                <a:solidFill>
                  <a:schemeClr val="tx1"/>
                </a:solidFill>
                <a:latin typeface="Times New Roman" panose="02020603050405020304" pitchFamily="18" charset="0"/>
                <a:cs typeface="Times New Roman" panose="02020603050405020304" pitchFamily="18" charset="0"/>
              </a:rPr>
              <a:t> việc đọc, nó gọi  một  phương thức </a:t>
            </a:r>
            <a:r>
              <a:rPr lang="vi-VN" sz="2000" b="1" dirty="0">
                <a:solidFill>
                  <a:schemeClr val="tx1"/>
                </a:solidFill>
                <a:latin typeface="Times New Roman" panose="02020603050405020304" pitchFamily="18" charset="0"/>
                <a:cs typeface="Times New Roman" panose="02020603050405020304" pitchFamily="18" charset="0"/>
              </a:rPr>
              <a:t>close ()</a:t>
            </a:r>
            <a:r>
              <a:rPr lang="vi-VN" sz="2000" dirty="0">
                <a:solidFill>
                  <a:schemeClr val="tx1"/>
                </a:solidFill>
                <a:latin typeface="Times New Roman" panose="02020603050405020304" pitchFamily="18" charset="0"/>
                <a:cs typeface="Times New Roman" panose="02020603050405020304" pitchFamily="18" charset="0"/>
              </a:rPr>
              <a:t> .</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pic>
        <p:nvPicPr>
          <p:cNvPr id="19458" name="Picture 2" descr="https://www.guru99.com/images/Big_Data/061114_0923_LearnHDFSAB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146" y="1752600"/>
            <a:ext cx="4643657"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21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Quá</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Trình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Ghi</a:t>
            </a:r>
            <a:r>
              <a:rPr lang="en-US" dirty="0">
                <a:solidFill>
                  <a:schemeClr val="accent1">
                    <a:lumMod val="50000"/>
                  </a:schemeClr>
                </a:solidFill>
                <a:effectLst>
                  <a:outerShdw blurRad="38100" dist="38100" dir="2700000" algn="tl">
                    <a:srgbClr val="000000">
                      <a:alpha val="43137"/>
                    </a:srgbClr>
                  </a:outerShdw>
                </a:effectLst>
                <a:latin typeface="+mn-lt"/>
              </a:rPr>
              <a:t> File</a:t>
            </a:r>
          </a:p>
        </p:txBody>
      </p:sp>
      <p:sp>
        <p:nvSpPr>
          <p:cNvPr id="175" name="Google Shape;175;p13"/>
          <p:cNvSpPr txBox="1">
            <a:spLocks noGrp="1"/>
          </p:cNvSpPr>
          <p:nvPr>
            <p:ph type="body" idx="1"/>
          </p:nvPr>
        </p:nvSpPr>
        <p:spPr>
          <a:xfrm>
            <a:off x="228600" y="1524000"/>
            <a:ext cx="3810000" cy="4953000"/>
          </a:xfrm>
          <a:prstGeom prst="rect">
            <a:avLst/>
          </a:prstGeom>
        </p:spPr>
        <p:txBody>
          <a:bodyPr spcFirstLastPara="1" wrap="square" lIns="91425" tIns="91425" rIns="91425" bIns="91425" anchor="t" anchorCtr="0">
            <a:noAutofit/>
          </a:bodyPr>
          <a:lstStyle/>
          <a:p>
            <a:pPr marL="342900" algn="just">
              <a:buFont typeface="+mj-lt"/>
              <a:buAutoNum type="arabicPeriod"/>
            </a:pPr>
            <a:r>
              <a:rPr lang="en-US" sz="2000" dirty="0">
                <a:solidFill>
                  <a:schemeClr val="tx1"/>
                </a:solidFill>
                <a:latin typeface="Times New Roman" panose="02020603050405020304" pitchFamily="18" charset="0"/>
                <a:cs typeface="Times New Roman" panose="02020603050405020304" pitchFamily="18" charset="0"/>
              </a:rPr>
              <a:t>Client </a:t>
            </a:r>
            <a:r>
              <a:rPr lang="vi-VN" sz="2000" dirty="0">
                <a:solidFill>
                  <a:schemeClr val="tx1"/>
                </a:solidFill>
                <a:latin typeface="Times New Roman" panose="02020603050405020304" pitchFamily="18" charset="0"/>
                <a:cs typeface="Times New Roman" panose="02020603050405020304" pitchFamily="18" charset="0"/>
              </a:rPr>
              <a:t>khởi tạo thao tác ghi bằng cách gọi phương thức </a:t>
            </a:r>
            <a:r>
              <a:rPr lang="vi-VN" sz="2000" b="1" dirty="0">
                <a:solidFill>
                  <a:schemeClr val="tx1"/>
                </a:solidFill>
                <a:latin typeface="Times New Roman" panose="02020603050405020304" pitchFamily="18" charset="0"/>
                <a:cs typeface="Times New Roman" panose="02020603050405020304" pitchFamily="18" charset="0"/>
              </a:rPr>
              <a:t>'create ()' </a:t>
            </a:r>
            <a:r>
              <a:rPr lang="vi-VN" sz="2000" dirty="0">
                <a:solidFill>
                  <a:schemeClr val="tx1"/>
                </a:solidFill>
                <a:latin typeface="Times New Roman" panose="02020603050405020304" pitchFamily="18" charset="0"/>
                <a:cs typeface="Times New Roman" panose="02020603050405020304" pitchFamily="18" charset="0"/>
              </a:rPr>
              <a:t>của đối tượng </a:t>
            </a:r>
            <a:r>
              <a:rPr lang="vi-VN" sz="2000" b="1" dirty="0">
                <a:solidFill>
                  <a:schemeClr val="tx1"/>
                </a:solidFill>
                <a:latin typeface="Times New Roman" panose="02020603050405020304" pitchFamily="18" charset="0"/>
                <a:cs typeface="Times New Roman" panose="02020603050405020304" pitchFamily="18" charset="0"/>
              </a:rPr>
              <a:t>DistributFileSystem </a:t>
            </a:r>
            <a:r>
              <a:rPr lang="vi-VN" sz="2000" dirty="0">
                <a:solidFill>
                  <a:schemeClr val="tx1"/>
                </a:solidFill>
                <a:latin typeface="Times New Roman" panose="02020603050405020304" pitchFamily="18" charset="0"/>
                <a:cs typeface="Times New Roman" panose="02020603050405020304" pitchFamily="18" charset="0"/>
              </a:rPr>
              <a:t>tạo tệp mới</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21506" name="Picture 2" descr="https://www.guru99.com/images/Big_Data/061114_0923_LearnHDFSAB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6523" y="1752600"/>
            <a:ext cx="4871504" cy="365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86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Quá</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Trình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Ghi</a:t>
            </a:r>
            <a:r>
              <a:rPr lang="en-US" dirty="0">
                <a:solidFill>
                  <a:schemeClr val="accent1">
                    <a:lumMod val="50000"/>
                  </a:schemeClr>
                </a:solidFill>
                <a:effectLst>
                  <a:outerShdw blurRad="38100" dist="38100" dir="2700000" algn="tl">
                    <a:srgbClr val="000000">
                      <a:alpha val="43137"/>
                    </a:srgbClr>
                  </a:outerShdw>
                </a:effectLst>
                <a:latin typeface="+mn-lt"/>
              </a:rPr>
              <a:t> File</a:t>
            </a:r>
          </a:p>
        </p:txBody>
      </p:sp>
      <p:sp>
        <p:nvSpPr>
          <p:cNvPr id="175" name="Google Shape;175;p13"/>
          <p:cNvSpPr txBox="1">
            <a:spLocks noGrp="1"/>
          </p:cNvSpPr>
          <p:nvPr>
            <p:ph type="body" idx="1"/>
          </p:nvPr>
        </p:nvSpPr>
        <p:spPr>
          <a:xfrm>
            <a:off x="228600" y="1524000"/>
            <a:ext cx="5029200" cy="4953000"/>
          </a:xfrm>
          <a:prstGeom prst="rect">
            <a:avLst/>
          </a:prstGeom>
        </p:spPr>
        <p:txBody>
          <a:bodyPr spcFirstLastPara="1" wrap="square" lIns="91425" tIns="91425" rIns="91425" bIns="91425" anchor="t" anchorCtr="0">
            <a:noAutofit/>
          </a:bodyPr>
          <a:lstStyle/>
          <a:p>
            <a:pPr marL="342900" algn="just">
              <a:spcBef>
                <a:spcPts val="1200"/>
              </a:spcBef>
              <a:spcAft>
                <a:spcPts val="1200"/>
              </a:spcAft>
              <a:buFont typeface="+mj-lt"/>
              <a:buAutoNum type="arabicPeriod" startAt="2"/>
            </a:pPr>
            <a:r>
              <a:rPr lang="vi-VN" sz="2000" dirty="0">
                <a:solidFill>
                  <a:schemeClr val="tx1"/>
                </a:solidFill>
                <a:latin typeface="Times New Roman" panose="02020603050405020304" pitchFamily="18" charset="0"/>
                <a:cs typeface="Times New Roman" panose="02020603050405020304" pitchFamily="18" charset="0"/>
              </a:rPr>
              <a:t>Đối tượng </a:t>
            </a:r>
            <a:r>
              <a:rPr lang="vi-VN" sz="2000" b="1" dirty="0">
                <a:solidFill>
                  <a:schemeClr val="tx1"/>
                </a:solidFill>
                <a:latin typeface="Times New Roman" panose="02020603050405020304" pitchFamily="18" charset="0"/>
                <a:cs typeface="Times New Roman" panose="02020603050405020304" pitchFamily="18" charset="0"/>
              </a:rPr>
              <a:t>DistributFileSystem</a:t>
            </a:r>
            <a:r>
              <a:rPr lang="vi-VN" sz="2000" dirty="0">
                <a:solidFill>
                  <a:schemeClr val="tx1"/>
                </a:solidFill>
                <a:latin typeface="Times New Roman" panose="02020603050405020304" pitchFamily="18" charset="0"/>
                <a:cs typeface="Times New Roman" panose="02020603050405020304" pitchFamily="18" charset="0"/>
              </a:rPr>
              <a:t> kết nối với </a:t>
            </a:r>
            <a:r>
              <a:rPr lang="vi-VN" sz="2000" b="1" dirty="0">
                <a:solidFill>
                  <a:schemeClr val="tx1"/>
                </a:solidFill>
                <a:latin typeface="Times New Roman" panose="02020603050405020304" pitchFamily="18" charset="0"/>
                <a:cs typeface="Times New Roman" panose="02020603050405020304" pitchFamily="18" charset="0"/>
              </a:rPr>
              <a:t>NameNode</a:t>
            </a:r>
            <a:r>
              <a:rPr lang="vi-VN" sz="2000" dirty="0">
                <a:solidFill>
                  <a:schemeClr val="tx1"/>
                </a:solidFill>
                <a:latin typeface="Times New Roman" panose="02020603050405020304" pitchFamily="18" charset="0"/>
                <a:cs typeface="Times New Roman" panose="02020603050405020304" pitchFamily="18" charset="0"/>
              </a:rPr>
              <a:t> bằng lệnh gọi </a:t>
            </a:r>
            <a:r>
              <a:rPr lang="vi-VN" sz="2000" b="1" dirty="0">
                <a:solidFill>
                  <a:schemeClr val="tx1"/>
                </a:solidFill>
                <a:latin typeface="Times New Roman" panose="02020603050405020304" pitchFamily="18" charset="0"/>
                <a:cs typeface="Times New Roman" panose="02020603050405020304" pitchFamily="18" charset="0"/>
              </a:rPr>
              <a:t>RPC</a:t>
            </a:r>
            <a:r>
              <a:rPr lang="vi-VN" sz="2000" dirty="0">
                <a:solidFill>
                  <a:schemeClr val="tx1"/>
                </a:solidFill>
                <a:latin typeface="Times New Roman" panose="02020603050405020304" pitchFamily="18" charset="0"/>
                <a:cs typeface="Times New Roman" panose="02020603050405020304" pitchFamily="18" charset="0"/>
              </a:rPr>
              <a:t> và bắt đầu tạo tệp mới. </a:t>
            </a: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lgn="just">
              <a:spcBef>
                <a:spcPts val="1200"/>
              </a:spcBef>
              <a:spcAft>
                <a:spcPts val="1200"/>
              </a:spcAft>
              <a:buNone/>
            </a:pPr>
            <a:r>
              <a:rPr lang="en-US" sz="2000" dirty="0">
                <a:solidFill>
                  <a:schemeClr val="tx1"/>
                </a:solidFill>
                <a:latin typeface="Times New Roman" panose="02020603050405020304" pitchFamily="18" charset="0"/>
                <a:cs typeface="Times New Roman" panose="02020603050405020304" pitchFamily="18" charset="0"/>
              </a:rPr>
              <a:t>T</a:t>
            </a:r>
            <a:r>
              <a:rPr lang="vi-VN" sz="2000" dirty="0">
                <a:solidFill>
                  <a:schemeClr val="tx1"/>
                </a:solidFill>
                <a:latin typeface="Times New Roman" panose="02020603050405020304" pitchFamily="18" charset="0"/>
                <a:cs typeface="Times New Roman" panose="02020603050405020304" pitchFamily="18" charset="0"/>
              </a:rPr>
              <a:t>ệp này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được</a:t>
            </a:r>
            <a:r>
              <a:rPr lang="vi-VN" sz="2000" dirty="0">
                <a:solidFill>
                  <a:schemeClr val="tx1"/>
                </a:solidFill>
                <a:latin typeface="Times New Roman" panose="02020603050405020304" pitchFamily="18" charset="0"/>
                <a:cs typeface="Times New Roman" panose="02020603050405020304" pitchFamily="18" charset="0"/>
              </a:rPr>
              <a:t> tạo ra </a:t>
            </a:r>
            <a:r>
              <a:rPr lang="en-US" sz="2000" dirty="0" err="1">
                <a:solidFill>
                  <a:schemeClr val="tx1"/>
                </a:solidFill>
                <a:latin typeface="Times New Roman" panose="02020603050405020304" pitchFamily="18" charset="0"/>
                <a:cs typeface="Times New Roman" panose="02020603050405020304" pitchFamily="18" charset="0"/>
              </a:rPr>
              <a:t>nhưng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chưa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có</a:t>
            </a:r>
            <a:r>
              <a:rPr lang="vi-VN" sz="2000" dirty="0">
                <a:solidFill>
                  <a:schemeClr val="tx1"/>
                </a:solidFill>
                <a:latin typeface="Times New Roman" panose="02020603050405020304" pitchFamily="18" charset="0"/>
                <a:cs typeface="Times New Roman" panose="02020603050405020304" pitchFamily="18" charset="0"/>
              </a:rPr>
              <a:t> liên kết bất kỳ </a:t>
            </a:r>
            <a:r>
              <a:rPr lang="en-US" sz="2000" dirty="0">
                <a:solidFill>
                  <a:schemeClr val="tx1"/>
                </a:solidFill>
                <a:latin typeface="Times New Roman" panose="02020603050405020304" pitchFamily="18" charset="0"/>
                <a:cs typeface="Times New Roman" panose="02020603050405020304" pitchFamily="18" charset="0"/>
              </a:rPr>
              <a:t>block </a:t>
            </a:r>
            <a:r>
              <a:rPr lang="en-US" sz="2000" dirty="0" err="1">
                <a:solidFill>
                  <a:schemeClr val="tx1"/>
                </a:solidFill>
                <a:latin typeface="Times New Roman" panose="02020603050405020304" pitchFamily="18" charset="0"/>
                <a:cs typeface="Times New Roman" panose="02020603050405020304" pitchFamily="18" charset="0"/>
              </a:rPr>
              <a:t>nào</a:t>
            </a:r>
            <a:r>
              <a:rPr lang="vi-VN" sz="2000" dirty="0">
                <a:solidFill>
                  <a:schemeClr val="tx1"/>
                </a:solidFill>
                <a:latin typeface="Times New Roman" panose="02020603050405020304" pitchFamily="18" charset="0"/>
                <a:cs typeface="Times New Roman" panose="02020603050405020304" pitchFamily="18" charset="0"/>
              </a:rPr>
              <a:t>. </a:t>
            </a: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lgn="just">
              <a:spcBef>
                <a:spcPts val="1200"/>
              </a:spcBef>
              <a:spcAft>
                <a:spcPts val="1200"/>
              </a:spcAft>
              <a:buNone/>
            </a:pPr>
            <a:r>
              <a:rPr lang="vi-VN" sz="2000" b="1" dirty="0">
                <a:solidFill>
                  <a:schemeClr val="tx1"/>
                </a:solidFill>
                <a:latin typeface="Times New Roman" panose="02020603050405020304" pitchFamily="18" charset="0"/>
                <a:cs typeface="Times New Roman" panose="02020603050405020304" pitchFamily="18" charset="0"/>
              </a:rPr>
              <a:t>NameNode</a:t>
            </a:r>
            <a:r>
              <a:rPr lang="vi-VN" sz="2000" dirty="0">
                <a:solidFill>
                  <a:schemeClr val="tx1"/>
                </a:solidFill>
                <a:latin typeface="Times New Roman" panose="02020603050405020304" pitchFamily="18" charset="0"/>
                <a:cs typeface="Times New Roman" panose="02020603050405020304" pitchFamily="18" charset="0"/>
              </a:rPr>
              <a:t> có trách nhiệm xác minh rằng tệp (đang được tạo) chưa tồn tại và khách hàng có quyền chính xác để tạo tệp mới. </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pic>
        <p:nvPicPr>
          <p:cNvPr id="21506" name="Picture 2" descr="https://www.guru99.com/images/Big_Data/061114_0923_LearnHDFSAB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1" y="1600200"/>
            <a:ext cx="3886199" cy="365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9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Phân</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Công</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Công</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Việc</a:t>
            </a:r>
            <a:endParaRPr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600" y="1524000"/>
            <a:ext cx="6858000" cy="3810000"/>
          </a:xfrm>
          <a:prstGeom prst="rect">
            <a:avLst/>
          </a:prstGeom>
        </p:spPr>
        <p:txBody>
          <a:bodyPr spcFirstLastPara="1" wrap="square" lIns="91425" tIns="91425" rIns="91425" bIns="91425" anchor="t" anchorCtr="0">
            <a:noAutofit/>
          </a:bodyPr>
          <a:lstStyle/>
          <a:p>
            <a:pPr marL="109728" lvl="0" indent="0" algn="just">
              <a:lnSpc>
                <a:spcPct val="200000"/>
              </a:lnSpc>
              <a:spcBef>
                <a:spcPts val="300"/>
              </a:spcBef>
              <a:buClr>
                <a:srgbClr val="9F2936"/>
              </a:buClr>
              <a:buSzTx/>
              <a:buNone/>
            </a:pPr>
            <a:r>
              <a:rPr lang="en-US" sz="2000" b="1" kern="1200" dirty="0" err="1">
                <a:solidFill>
                  <a:schemeClr val="tx1"/>
                </a:solidFill>
                <a:latin typeface="Times New Roman" panose="02020603050405020304" pitchFamily="18" charset="0"/>
                <a:ea typeface="+mn-ea"/>
                <a:cs typeface="Times New Roman" panose="02020603050405020304" pitchFamily="18" charset="0"/>
              </a:rPr>
              <a:t>Phạm</a:t>
            </a:r>
            <a:r>
              <a:rPr lang="en-US" sz="2000" b="1" kern="1200" dirty="0">
                <a:solidFill>
                  <a:schemeClr val="tx1"/>
                </a:solidFill>
                <a:latin typeface="Times New Roman" panose="02020603050405020304" pitchFamily="18" charset="0"/>
                <a:ea typeface="+mn-ea"/>
                <a:cs typeface="Times New Roman" panose="02020603050405020304" pitchFamily="18" charset="0"/>
              </a:rPr>
              <a:t> </a:t>
            </a:r>
            <a:r>
              <a:rPr lang="en-US" sz="2000" b="1" kern="1200" dirty="0" err="1">
                <a:solidFill>
                  <a:schemeClr val="tx1"/>
                </a:solidFill>
                <a:latin typeface="Times New Roman" panose="02020603050405020304" pitchFamily="18" charset="0"/>
                <a:ea typeface="+mn-ea"/>
                <a:cs typeface="Times New Roman" panose="02020603050405020304" pitchFamily="18" charset="0"/>
              </a:rPr>
              <a:t>Huy</a:t>
            </a:r>
            <a:r>
              <a:rPr lang="en-US" sz="2000" b="1" kern="1200" dirty="0">
                <a:solidFill>
                  <a:schemeClr val="tx1"/>
                </a:solidFill>
                <a:latin typeface="Times New Roman" panose="02020603050405020304" pitchFamily="18" charset="0"/>
                <a:ea typeface="+mn-ea"/>
                <a:cs typeface="Times New Roman" panose="02020603050405020304" pitchFamily="18" charset="0"/>
              </a:rPr>
              <a:t> </a:t>
            </a:r>
            <a:r>
              <a:rPr lang="en-US" sz="2000" b="1" kern="1200" dirty="0" err="1">
                <a:solidFill>
                  <a:schemeClr val="tx1"/>
                </a:solidFill>
                <a:latin typeface="Times New Roman" panose="02020603050405020304" pitchFamily="18" charset="0"/>
                <a:ea typeface="+mn-ea"/>
                <a:cs typeface="Times New Roman" panose="02020603050405020304" pitchFamily="18" charset="0"/>
              </a:rPr>
              <a:t>Tùng</a:t>
            </a:r>
            <a:endParaRPr lang="en-US" sz="2000" b="1" kern="1200" dirty="0">
              <a:solidFill>
                <a:schemeClr val="tx1"/>
              </a:solidFill>
              <a:latin typeface="Times New Roman" panose="02020603050405020304" pitchFamily="18" charset="0"/>
              <a:ea typeface="+mn-ea"/>
              <a:cs typeface="Times New Roman" panose="02020603050405020304" pitchFamily="18" charset="0"/>
            </a:endParaRPr>
          </a:p>
          <a:p>
            <a:pPr marL="566928" lvl="0" indent="-457200" algn="just">
              <a:lnSpc>
                <a:spcPct val="200000"/>
              </a:lnSpc>
              <a:spcBef>
                <a:spcPts val="300"/>
              </a:spcBef>
              <a:buClr>
                <a:srgbClr val="002060"/>
              </a:buClr>
              <a:buSzTx/>
              <a:buFont typeface="+mj-lt"/>
              <a:buAutoNum type="arabicPeriod"/>
            </a:pPr>
            <a:r>
              <a:rPr lang="vi-VN" sz="2000" kern="1200" dirty="0">
                <a:solidFill>
                  <a:schemeClr val="tx1"/>
                </a:solidFill>
                <a:latin typeface="Times New Roman" panose="02020603050405020304" pitchFamily="18" charset="0"/>
                <a:ea typeface="+mn-ea"/>
                <a:cs typeface="Times New Roman" panose="02020603050405020304" pitchFamily="18" charset="0"/>
              </a:rPr>
              <a:t>Lưu trữ dữ liệu lớn</a:t>
            </a:r>
            <a:r>
              <a:rPr lang="en-US" sz="2000" kern="1200" dirty="0">
                <a:solidFill>
                  <a:schemeClr val="tx1"/>
                </a:solidFill>
                <a:latin typeface="Times New Roman" panose="02020603050405020304" pitchFamily="18" charset="0"/>
                <a:ea typeface="+mn-ea"/>
                <a:cs typeface="Times New Roman" panose="02020603050405020304" pitchFamily="18" charset="0"/>
              </a:rPr>
              <a:t>.</a:t>
            </a:r>
            <a:r>
              <a:rPr lang="vi-VN" sz="2000" kern="1200" dirty="0">
                <a:solidFill>
                  <a:schemeClr val="tx1"/>
                </a:solidFill>
                <a:latin typeface="Times New Roman" panose="02020603050405020304" pitchFamily="18" charset="0"/>
                <a:ea typeface="+mn-ea"/>
                <a:cs typeface="Times New Roman" panose="02020603050405020304" pitchFamily="18" charset="0"/>
              </a:rPr>
              <a:t> </a:t>
            </a:r>
            <a:endParaRPr lang="en-US" sz="2000" kern="1200" dirty="0">
              <a:solidFill>
                <a:schemeClr val="tx1"/>
              </a:solidFill>
              <a:latin typeface="Times New Roman" panose="02020603050405020304" pitchFamily="18" charset="0"/>
              <a:ea typeface="+mn-ea"/>
              <a:cs typeface="Times New Roman" panose="02020603050405020304" pitchFamily="18" charset="0"/>
            </a:endParaRPr>
          </a:p>
          <a:p>
            <a:pPr marL="566928" lvl="0" indent="-457200" algn="just">
              <a:lnSpc>
                <a:spcPct val="200000"/>
              </a:lnSpc>
              <a:spcBef>
                <a:spcPts val="300"/>
              </a:spcBef>
              <a:buClr>
                <a:srgbClr val="002060"/>
              </a:buClr>
              <a:buSzTx/>
              <a:buFont typeface="+mj-lt"/>
              <a:buAutoNum type="arabicPeriod"/>
            </a:pPr>
            <a:r>
              <a:rPr lang="en-US" sz="2000" kern="1200" dirty="0">
                <a:solidFill>
                  <a:schemeClr val="tx1"/>
                </a:solidFill>
                <a:latin typeface="Times New Roman" panose="02020603050405020304" pitchFamily="18" charset="0"/>
                <a:ea typeface="+mn-ea"/>
                <a:cs typeface="Times New Roman" panose="02020603050405020304" pitchFamily="18" charset="0"/>
              </a:rPr>
              <a:t>X</a:t>
            </a:r>
            <a:r>
              <a:rPr lang="vi-VN" sz="2000" kern="1200" dirty="0">
                <a:solidFill>
                  <a:schemeClr val="tx1"/>
                </a:solidFill>
                <a:latin typeface="Times New Roman" panose="02020603050405020304" pitchFamily="18" charset="0"/>
                <a:ea typeface="+mn-ea"/>
                <a:cs typeface="Times New Roman" panose="02020603050405020304" pitchFamily="18" charset="0"/>
              </a:rPr>
              <a:t>ử lý thống kê phục vụ quảng cáo</a:t>
            </a:r>
            <a:r>
              <a:rPr lang="en-US" sz="2000" kern="1200" dirty="0">
                <a:solidFill>
                  <a:schemeClr val="tx1"/>
                </a:solidFill>
                <a:latin typeface="Times New Roman" panose="02020603050405020304" pitchFamily="18" charset="0"/>
                <a:ea typeface="+mn-ea"/>
                <a:cs typeface="Times New Roman" panose="02020603050405020304" pitchFamily="18" charset="0"/>
              </a:rPr>
              <a:t>.</a:t>
            </a:r>
          </a:p>
          <a:p>
            <a:pPr marL="109728" lvl="0" indent="0" algn="just">
              <a:lnSpc>
                <a:spcPct val="200000"/>
              </a:lnSpc>
              <a:spcBef>
                <a:spcPts val="300"/>
              </a:spcBef>
              <a:buClr>
                <a:srgbClr val="9F2936"/>
              </a:buClr>
              <a:buSzTx/>
              <a:buNone/>
            </a:pPr>
            <a:r>
              <a:rPr lang="en-US" sz="2000" b="1" kern="1200" dirty="0" err="1">
                <a:solidFill>
                  <a:schemeClr val="tx1"/>
                </a:solidFill>
                <a:latin typeface="Times New Roman" panose="02020603050405020304" pitchFamily="18" charset="0"/>
                <a:ea typeface="+mn-ea"/>
                <a:cs typeface="Times New Roman" panose="02020603050405020304" pitchFamily="18" charset="0"/>
              </a:rPr>
              <a:t>Lê</a:t>
            </a:r>
            <a:r>
              <a:rPr lang="en-US" sz="2000" b="1" kern="1200" dirty="0">
                <a:solidFill>
                  <a:schemeClr val="tx1"/>
                </a:solidFill>
                <a:latin typeface="Times New Roman" panose="02020603050405020304" pitchFamily="18" charset="0"/>
                <a:ea typeface="+mn-ea"/>
                <a:cs typeface="Times New Roman" panose="02020603050405020304" pitchFamily="18" charset="0"/>
              </a:rPr>
              <a:t> </a:t>
            </a:r>
            <a:r>
              <a:rPr lang="en-US" sz="2000" b="1" kern="1200" dirty="0" err="1">
                <a:solidFill>
                  <a:schemeClr val="tx1"/>
                </a:solidFill>
                <a:latin typeface="Times New Roman" panose="02020603050405020304" pitchFamily="18" charset="0"/>
                <a:ea typeface="+mn-ea"/>
                <a:cs typeface="Times New Roman" panose="02020603050405020304" pitchFamily="18" charset="0"/>
              </a:rPr>
              <a:t>Tuấn</a:t>
            </a:r>
            <a:r>
              <a:rPr lang="en-US" sz="2000" b="1" kern="1200" dirty="0">
                <a:solidFill>
                  <a:schemeClr val="tx1"/>
                </a:solidFill>
                <a:latin typeface="Times New Roman" panose="02020603050405020304" pitchFamily="18" charset="0"/>
                <a:ea typeface="+mn-ea"/>
                <a:cs typeface="Times New Roman" panose="02020603050405020304" pitchFamily="18" charset="0"/>
              </a:rPr>
              <a:t> </a:t>
            </a:r>
            <a:r>
              <a:rPr lang="en-US" sz="2000" b="1" kern="1200" dirty="0" err="1">
                <a:solidFill>
                  <a:schemeClr val="tx1"/>
                </a:solidFill>
                <a:latin typeface="Times New Roman" panose="02020603050405020304" pitchFamily="18" charset="0"/>
                <a:ea typeface="+mn-ea"/>
                <a:cs typeface="Times New Roman" panose="02020603050405020304" pitchFamily="18" charset="0"/>
              </a:rPr>
              <a:t>Anh</a:t>
            </a:r>
            <a:endParaRPr lang="en-US" sz="2000" b="1" kern="1200" dirty="0">
              <a:solidFill>
                <a:schemeClr val="tx1"/>
              </a:solidFill>
              <a:latin typeface="Times New Roman" panose="02020603050405020304" pitchFamily="18" charset="0"/>
              <a:ea typeface="+mn-ea"/>
              <a:cs typeface="Times New Roman" panose="02020603050405020304" pitchFamily="18" charset="0"/>
            </a:endParaRPr>
          </a:p>
          <a:p>
            <a:pPr marL="566928" lvl="0" indent="-457200" algn="just">
              <a:lnSpc>
                <a:spcPct val="200000"/>
              </a:lnSpc>
              <a:spcBef>
                <a:spcPts val="300"/>
              </a:spcBef>
              <a:buClr>
                <a:srgbClr val="002060"/>
              </a:buClr>
              <a:buSzTx/>
              <a:buFont typeface="+mj-lt"/>
              <a:buAutoNum type="arabicPeriod"/>
            </a:pPr>
            <a:r>
              <a:rPr lang="vi-VN" sz="2000" kern="1200" dirty="0">
                <a:solidFill>
                  <a:schemeClr val="tx1"/>
                </a:solidFill>
                <a:latin typeface="Times New Roman" panose="02020603050405020304" pitchFamily="18" charset="0"/>
                <a:ea typeface="+mn-ea"/>
                <a:cs typeface="Times New Roman" panose="02020603050405020304" pitchFamily="18" charset="0"/>
              </a:rPr>
              <a:t>Recommendation system</a:t>
            </a:r>
            <a:r>
              <a:rPr lang="en-US" sz="2000" kern="1200" dirty="0">
                <a:solidFill>
                  <a:schemeClr val="tx1"/>
                </a:solidFill>
                <a:latin typeface="Times New Roman" panose="02020603050405020304" pitchFamily="18" charset="0"/>
                <a:ea typeface="+mn-ea"/>
                <a:cs typeface="Times New Roman" panose="02020603050405020304" pitchFamily="18" charset="0"/>
              </a:rPr>
              <a:t>.</a:t>
            </a:r>
          </a:p>
          <a:p>
            <a:pPr marL="285750" indent="-285750"/>
            <a:endParaRPr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2241030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Quá</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Trình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Ghi</a:t>
            </a:r>
            <a:r>
              <a:rPr lang="en-US" dirty="0">
                <a:solidFill>
                  <a:schemeClr val="accent1">
                    <a:lumMod val="50000"/>
                  </a:schemeClr>
                </a:solidFill>
                <a:effectLst>
                  <a:outerShdw blurRad="38100" dist="38100" dir="2700000" algn="tl">
                    <a:srgbClr val="000000">
                      <a:alpha val="43137"/>
                    </a:srgbClr>
                  </a:outerShdw>
                </a:effectLst>
                <a:latin typeface="+mn-lt"/>
              </a:rPr>
              <a:t> File</a:t>
            </a:r>
          </a:p>
        </p:txBody>
      </p:sp>
      <p:sp>
        <p:nvSpPr>
          <p:cNvPr id="175" name="Google Shape;175;p13"/>
          <p:cNvSpPr txBox="1">
            <a:spLocks noGrp="1"/>
          </p:cNvSpPr>
          <p:nvPr>
            <p:ph type="body" idx="1"/>
          </p:nvPr>
        </p:nvSpPr>
        <p:spPr>
          <a:xfrm>
            <a:off x="228599" y="1524000"/>
            <a:ext cx="4286249" cy="4953000"/>
          </a:xfrm>
          <a:prstGeom prst="rect">
            <a:avLst/>
          </a:prstGeom>
        </p:spPr>
        <p:txBody>
          <a:bodyPr spcFirstLastPara="1" wrap="square" lIns="91425" tIns="91425" rIns="91425" bIns="91425" anchor="t" anchorCtr="0">
            <a:noAutofit/>
          </a:bodyPr>
          <a:lstStyle/>
          <a:p>
            <a:pPr marL="342900" algn="just">
              <a:spcBef>
                <a:spcPts val="1200"/>
              </a:spcBef>
              <a:spcAft>
                <a:spcPts val="1200"/>
              </a:spcAft>
              <a:buFont typeface="+mj-lt"/>
              <a:buAutoNum type="arabicPeriod" startAt="3"/>
            </a:pPr>
            <a:r>
              <a:rPr lang="vi-VN" sz="2000" dirty="0">
                <a:solidFill>
                  <a:schemeClr val="tx1"/>
                </a:solidFill>
                <a:latin typeface="Times New Roman" panose="02020603050405020304" pitchFamily="18" charset="0"/>
                <a:cs typeface="Times New Roman" panose="02020603050405020304" pitchFamily="18" charset="0"/>
              </a:rPr>
              <a:t>Khi một bản ghi mới trong </a:t>
            </a:r>
            <a:r>
              <a:rPr lang="vi-VN" sz="2000" b="1" dirty="0">
                <a:solidFill>
                  <a:schemeClr val="tx1"/>
                </a:solidFill>
                <a:latin typeface="Times New Roman" panose="02020603050405020304" pitchFamily="18" charset="0"/>
                <a:cs typeface="Times New Roman" panose="02020603050405020304" pitchFamily="18" charset="0"/>
              </a:rPr>
              <a:t>NameNode</a:t>
            </a:r>
            <a:r>
              <a:rPr lang="vi-VN" sz="2000" dirty="0">
                <a:solidFill>
                  <a:schemeClr val="tx1"/>
                </a:solidFill>
                <a:latin typeface="Times New Roman" panose="02020603050405020304" pitchFamily="18" charset="0"/>
                <a:cs typeface="Times New Roman" panose="02020603050405020304" pitchFamily="18" charset="0"/>
              </a:rPr>
              <a:t> được tạo, một đối tượng thuộc loại </a:t>
            </a:r>
            <a:r>
              <a:rPr lang="vi-VN" sz="2000" b="1" dirty="0">
                <a:solidFill>
                  <a:schemeClr val="tx1"/>
                </a:solidFill>
                <a:latin typeface="Times New Roman" panose="02020603050405020304" pitchFamily="18" charset="0"/>
                <a:cs typeface="Times New Roman" panose="02020603050405020304" pitchFamily="18" charset="0"/>
              </a:rPr>
              <a:t>FSDataOutputStream</a:t>
            </a:r>
            <a:r>
              <a:rPr lang="vi-VN" sz="2000" dirty="0">
                <a:solidFill>
                  <a:schemeClr val="tx1"/>
                </a:solidFill>
                <a:latin typeface="Times New Roman" panose="02020603050405020304" pitchFamily="18" charset="0"/>
                <a:cs typeface="Times New Roman" panose="02020603050405020304" pitchFamily="18" charset="0"/>
              </a:rPr>
              <a:t> được trả về </a:t>
            </a:r>
            <a:r>
              <a:rPr lang="en-US" sz="2000" b="1" dirty="0">
                <a:solidFill>
                  <a:schemeClr val="tx1"/>
                </a:solidFill>
                <a:latin typeface="Times New Roman" panose="02020603050405020304" pitchFamily="18" charset="0"/>
                <a:cs typeface="Times New Roman" panose="02020603050405020304" pitchFamily="18" charset="0"/>
              </a:rPr>
              <a:t>Client</a:t>
            </a:r>
            <a:r>
              <a:rPr lang="vi-VN" sz="2000" dirty="0">
                <a:solidFill>
                  <a:schemeClr val="tx1"/>
                </a:solidFill>
                <a:latin typeface="Times New Roman" panose="02020603050405020304" pitchFamily="18" charset="0"/>
                <a:cs typeface="Times New Roman" panose="02020603050405020304" pitchFamily="18" charset="0"/>
              </a:rPr>
              <a:t>. </a:t>
            </a: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lgn="just">
              <a:spcBef>
                <a:spcPts val="1200"/>
              </a:spcBef>
              <a:spcAft>
                <a:spcPts val="1200"/>
              </a:spcAft>
              <a:buNone/>
            </a:pPr>
            <a:r>
              <a:rPr lang="en-US" sz="2000" b="1" dirty="0">
                <a:solidFill>
                  <a:schemeClr val="tx1"/>
                </a:solidFill>
                <a:latin typeface="Times New Roman" panose="02020603050405020304" pitchFamily="18" charset="0"/>
                <a:cs typeface="Times New Roman" panose="02020603050405020304" pitchFamily="18" charset="0"/>
              </a:rPr>
              <a:t>Client</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sử dụng nó để ghi dữ liệu vào </a:t>
            </a:r>
            <a:r>
              <a:rPr lang="vi-VN" sz="2000" b="1" dirty="0">
                <a:solidFill>
                  <a:schemeClr val="tx1"/>
                </a:solidFill>
                <a:latin typeface="Times New Roman" panose="02020603050405020304" pitchFamily="18" charset="0"/>
                <a:cs typeface="Times New Roman" panose="02020603050405020304" pitchFamily="18" charset="0"/>
              </a:rPr>
              <a:t>HDFS</a:t>
            </a:r>
            <a:r>
              <a:rPr lang="vi-VN" sz="2000" dirty="0">
                <a:solidFill>
                  <a:schemeClr val="tx1"/>
                </a:solidFill>
                <a:latin typeface="Times New Roman" panose="02020603050405020304" pitchFamily="18" charset="0"/>
                <a:cs typeface="Times New Roman" panose="02020603050405020304" pitchFamily="18" charset="0"/>
              </a:rPr>
              <a:t>. </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pic>
        <p:nvPicPr>
          <p:cNvPr id="21506" name="Picture 2" descr="https://www.guru99.com/images/Big_Data/061114_0923_LearnHDFSAB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49" y="1447800"/>
            <a:ext cx="4502227" cy="365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77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Quá</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Trình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Ghi</a:t>
            </a:r>
            <a:r>
              <a:rPr lang="en-US" dirty="0">
                <a:solidFill>
                  <a:schemeClr val="accent1">
                    <a:lumMod val="50000"/>
                  </a:schemeClr>
                </a:solidFill>
                <a:effectLst>
                  <a:outerShdw blurRad="38100" dist="38100" dir="2700000" algn="tl">
                    <a:srgbClr val="000000">
                      <a:alpha val="43137"/>
                    </a:srgbClr>
                  </a:outerShdw>
                </a:effectLst>
                <a:latin typeface="+mn-lt"/>
              </a:rPr>
              <a:t> File</a:t>
            </a:r>
          </a:p>
        </p:txBody>
      </p:sp>
      <p:sp>
        <p:nvSpPr>
          <p:cNvPr id="175" name="Google Shape;175;p13"/>
          <p:cNvSpPr txBox="1">
            <a:spLocks noGrp="1"/>
          </p:cNvSpPr>
          <p:nvPr>
            <p:ph type="body" idx="1"/>
          </p:nvPr>
        </p:nvSpPr>
        <p:spPr>
          <a:xfrm>
            <a:off x="228599" y="1524000"/>
            <a:ext cx="4267199" cy="4953000"/>
          </a:xfrm>
          <a:prstGeom prst="rect">
            <a:avLst/>
          </a:prstGeom>
        </p:spPr>
        <p:txBody>
          <a:bodyPr spcFirstLastPara="1" wrap="square" lIns="91425" tIns="91425" rIns="91425" bIns="91425" anchor="t" anchorCtr="0">
            <a:noAutofit/>
          </a:bodyPr>
          <a:lstStyle/>
          <a:p>
            <a:pPr marL="342900" algn="just">
              <a:spcBef>
                <a:spcPts val="1200"/>
              </a:spcBef>
              <a:spcAft>
                <a:spcPts val="1200"/>
              </a:spcAft>
              <a:buFont typeface="+mj-lt"/>
              <a:buAutoNum type="arabicPeriod" startAt="4"/>
            </a:pPr>
            <a:r>
              <a:rPr lang="vi-VN" sz="2000" b="1" dirty="0">
                <a:solidFill>
                  <a:schemeClr val="tx1"/>
                </a:solidFill>
                <a:latin typeface="Times New Roman" panose="02020603050405020304" pitchFamily="18" charset="0"/>
                <a:cs typeface="Times New Roman" panose="02020603050405020304" pitchFamily="18" charset="0"/>
              </a:rPr>
              <a:t>FSDataOutputStream</a:t>
            </a:r>
            <a:r>
              <a:rPr lang="vi-VN" sz="2000" dirty="0">
                <a:solidFill>
                  <a:schemeClr val="tx1"/>
                </a:solidFill>
                <a:latin typeface="Times New Roman" panose="02020603050405020304" pitchFamily="18" charset="0"/>
                <a:cs typeface="Times New Roman" panose="02020603050405020304" pitchFamily="18" charset="0"/>
              </a:rPr>
              <a:t> chứa đối tượng </a:t>
            </a:r>
            <a:r>
              <a:rPr lang="vi-VN" sz="2000" b="1" dirty="0">
                <a:solidFill>
                  <a:schemeClr val="tx1"/>
                </a:solidFill>
                <a:latin typeface="Times New Roman" panose="02020603050405020304" pitchFamily="18" charset="0"/>
                <a:cs typeface="Times New Roman" panose="02020603050405020304" pitchFamily="18" charset="0"/>
              </a:rPr>
              <a:t>DFSOutputStream</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giao tiếp với </a:t>
            </a:r>
            <a:r>
              <a:rPr lang="vi-VN" sz="2000" b="1" dirty="0">
                <a:solidFill>
                  <a:schemeClr val="tx1"/>
                </a:solidFill>
                <a:latin typeface="Times New Roman" panose="02020603050405020304" pitchFamily="18" charset="0"/>
                <a:cs typeface="Times New Roman" panose="02020603050405020304" pitchFamily="18" charset="0"/>
              </a:rPr>
              <a:t>DataNodes</a:t>
            </a:r>
            <a:r>
              <a:rPr lang="vi-VN" sz="2000" dirty="0">
                <a:solidFill>
                  <a:schemeClr val="tx1"/>
                </a:solidFill>
                <a:latin typeface="Times New Roman" panose="02020603050405020304" pitchFamily="18" charset="0"/>
                <a:cs typeface="Times New Roman" panose="02020603050405020304" pitchFamily="18" charset="0"/>
              </a:rPr>
              <a:t> và </a:t>
            </a:r>
            <a:r>
              <a:rPr lang="vi-VN" sz="2000" b="1" dirty="0">
                <a:solidFill>
                  <a:schemeClr val="tx1"/>
                </a:solidFill>
                <a:latin typeface="Times New Roman" panose="02020603050405020304" pitchFamily="18" charset="0"/>
                <a:cs typeface="Times New Roman" panose="02020603050405020304" pitchFamily="18" charset="0"/>
              </a:rPr>
              <a:t>NameNode</a:t>
            </a:r>
            <a:r>
              <a:rPr lang="vi-VN" sz="2000" dirty="0">
                <a:solidFill>
                  <a:schemeClr val="tx1"/>
                </a:solidFill>
                <a:latin typeface="Times New Roman" panose="02020603050405020304" pitchFamily="18" charset="0"/>
                <a:cs typeface="Times New Roman" panose="02020603050405020304" pitchFamily="18" charset="0"/>
              </a:rPr>
              <a:t>. </a:t>
            </a: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lgn="just">
              <a:spcBef>
                <a:spcPts val="1200"/>
              </a:spcBef>
              <a:spcAft>
                <a:spcPts val="1200"/>
              </a:spcAft>
              <a:buNone/>
            </a:pPr>
            <a:r>
              <a:rPr lang="vi-VN" sz="2000" dirty="0">
                <a:solidFill>
                  <a:schemeClr val="tx1"/>
                </a:solidFill>
                <a:latin typeface="Times New Roman" panose="02020603050405020304" pitchFamily="18" charset="0"/>
                <a:cs typeface="Times New Roman" panose="02020603050405020304" pitchFamily="18" charset="0"/>
              </a:rPr>
              <a:t>Trong khi </a:t>
            </a:r>
            <a:r>
              <a:rPr lang="en-US" sz="2000" b="1" dirty="0">
                <a:solidFill>
                  <a:schemeClr val="tx1"/>
                </a:solidFill>
                <a:latin typeface="Times New Roman" panose="02020603050405020304" pitchFamily="18" charset="0"/>
                <a:cs typeface="Times New Roman" panose="02020603050405020304" pitchFamily="18" charset="0"/>
              </a:rPr>
              <a:t>Client</a:t>
            </a:r>
            <a:r>
              <a:rPr lang="vi-VN" sz="2000" dirty="0">
                <a:solidFill>
                  <a:schemeClr val="tx1"/>
                </a:solidFill>
                <a:latin typeface="Times New Roman" panose="02020603050405020304" pitchFamily="18" charset="0"/>
                <a:cs typeface="Times New Roman" panose="02020603050405020304" pitchFamily="18" charset="0"/>
              </a:rPr>
              <a:t> tiếp tục ghi dữ liệu,  </a:t>
            </a:r>
            <a:r>
              <a:rPr lang="vi-VN" sz="2000" b="1" dirty="0">
                <a:solidFill>
                  <a:schemeClr val="tx1"/>
                </a:solidFill>
                <a:latin typeface="Times New Roman" panose="02020603050405020304" pitchFamily="18" charset="0"/>
                <a:cs typeface="Times New Roman" panose="02020603050405020304" pitchFamily="18" charset="0"/>
              </a:rPr>
              <a:t>DFSOutputStream</a:t>
            </a:r>
            <a:r>
              <a:rPr lang="vi-VN" sz="2000" dirty="0">
                <a:solidFill>
                  <a:schemeClr val="tx1"/>
                </a:solidFill>
                <a:latin typeface="Times New Roman" panose="02020603050405020304" pitchFamily="18" charset="0"/>
                <a:cs typeface="Times New Roman" panose="02020603050405020304" pitchFamily="18" charset="0"/>
              </a:rPr>
              <a:t>  tiếp tục tạo các gói với dữ liệu này. Các gói này được liệt kê vào một hàng đợi được gọi là  </a:t>
            </a:r>
            <a:r>
              <a:rPr lang="vi-VN" sz="2000" b="1" dirty="0">
                <a:solidFill>
                  <a:schemeClr val="tx1"/>
                </a:solidFill>
                <a:latin typeface="Times New Roman" panose="02020603050405020304" pitchFamily="18" charset="0"/>
                <a:cs typeface="Times New Roman" panose="02020603050405020304" pitchFamily="18" charset="0"/>
              </a:rPr>
              <a:t>DataQueue</a:t>
            </a:r>
            <a:r>
              <a:rPr lang="vi-VN" sz="2000" dirty="0">
                <a:solidFill>
                  <a:schemeClr val="tx1"/>
                </a:solidFill>
                <a:latin typeface="Times New Roman" panose="02020603050405020304" pitchFamily="18" charset="0"/>
                <a:cs typeface="Times New Roman" panose="02020603050405020304" pitchFamily="18" charset="0"/>
              </a:rPr>
              <a:t> .</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pic>
        <p:nvPicPr>
          <p:cNvPr id="21506" name="Picture 2" descr="https://www.guru99.com/images/Big_Data/061114_0923_LearnHDFSAB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799" y="1524000"/>
            <a:ext cx="4648201" cy="365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51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Effect transition="in" filter="fade">
                                      <p:cBhvr>
                                        <p:cTn id="12" dur="1000"/>
                                        <p:tgtEl>
                                          <p:spTgt spid="175">
                                            <p:txEl>
                                              <p:pRg st="1" end="1"/>
                                            </p:txEl>
                                          </p:spTgt>
                                        </p:tgtEl>
                                      </p:cBhvr>
                                    </p:animEffect>
                                    <p:anim calcmode="lin" valueType="num">
                                      <p:cBhvr>
                                        <p:cTn id="13"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Quá</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Trình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Ghi</a:t>
            </a:r>
            <a:r>
              <a:rPr lang="en-US" dirty="0">
                <a:solidFill>
                  <a:schemeClr val="accent1">
                    <a:lumMod val="50000"/>
                  </a:schemeClr>
                </a:solidFill>
                <a:effectLst>
                  <a:outerShdw blurRad="38100" dist="38100" dir="2700000" algn="tl">
                    <a:srgbClr val="000000">
                      <a:alpha val="43137"/>
                    </a:srgbClr>
                  </a:outerShdw>
                </a:effectLst>
                <a:latin typeface="+mn-lt"/>
              </a:rPr>
              <a:t> File</a:t>
            </a:r>
          </a:p>
        </p:txBody>
      </p:sp>
      <p:sp>
        <p:nvSpPr>
          <p:cNvPr id="175" name="Google Shape;175;p13"/>
          <p:cNvSpPr txBox="1">
            <a:spLocks noGrp="1"/>
          </p:cNvSpPr>
          <p:nvPr>
            <p:ph type="body" idx="1"/>
          </p:nvPr>
        </p:nvSpPr>
        <p:spPr>
          <a:xfrm>
            <a:off x="228599" y="1524000"/>
            <a:ext cx="4267199" cy="4953000"/>
          </a:xfrm>
          <a:prstGeom prst="rect">
            <a:avLst/>
          </a:prstGeom>
        </p:spPr>
        <p:txBody>
          <a:bodyPr spcFirstLastPara="1" wrap="square" lIns="91425" tIns="91425" rIns="91425" bIns="91425" anchor="t" anchorCtr="0">
            <a:noAutofit/>
          </a:bodyPr>
          <a:lstStyle/>
          <a:p>
            <a:pPr marL="342900" algn="just">
              <a:spcBef>
                <a:spcPts val="1200"/>
              </a:spcBef>
              <a:spcAft>
                <a:spcPts val="1200"/>
              </a:spcAft>
              <a:buFont typeface="+mj-lt"/>
              <a:buAutoNum type="arabicPeriod" startAt="5"/>
            </a:pPr>
            <a:r>
              <a:rPr lang="vi-VN" sz="2000" b="1" dirty="0">
                <a:solidFill>
                  <a:schemeClr val="tx1"/>
                </a:solidFill>
                <a:latin typeface="Times New Roman" panose="02020603050405020304" pitchFamily="18" charset="0"/>
                <a:cs typeface="Times New Roman" panose="02020603050405020304" pitchFamily="18" charset="0"/>
              </a:rPr>
              <a:t>DataStreamer</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xửlý</a:t>
            </a:r>
            <a:r>
              <a:rPr lang="en-US" sz="2000" dirty="0">
                <a:solidFill>
                  <a:schemeClr val="tx1"/>
                </a:solidFill>
                <a:latin typeface="Times New Roman" panose="02020603050405020304" pitchFamily="18" charset="0"/>
                <a:cs typeface="Times New Roman" panose="02020603050405020304" pitchFamily="18" charset="0"/>
              </a:rPr>
              <a:t> </a:t>
            </a:r>
            <a:r>
              <a:rPr lang="vi-VN" sz="2000" b="1" dirty="0">
                <a:solidFill>
                  <a:schemeClr val="tx1"/>
                </a:solidFill>
                <a:latin typeface="Times New Roman" panose="02020603050405020304" pitchFamily="18" charset="0"/>
                <a:cs typeface="Times New Roman" panose="02020603050405020304" pitchFamily="18" charset="0"/>
              </a:rPr>
              <a:t>DataQueue</a:t>
            </a:r>
            <a:r>
              <a:rPr lang="vi-VN" sz="2000" dirty="0">
                <a:solidFill>
                  <a:schemeClr val="tx1"/>
                </a:solidFill>
                <a:latin typeface="Times New Roman" panose="02020603050405020304" pitchFamily="18" charset="0"/>
                <a:cs typeface="Times New Roman" panose="02020603050405020304" pitchFamily="18" charset="0"/>
              </a:rPr>
              <a:t> này. </a:t>
            </a: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lgn="just">
              <a:spcBef>
                <a:spcPts val="1200"/>
              </a:spcBef>
              <a:spcAft>
                <a:spcPts val="1200"/>
              </a:spcAft>
              <a:buNone/>
            </a:pPr>
            <a:r>
              <a:rPr lang="vi-VN" sz="2000" b="1" dirty="0">
                <a:solidFill>
                  <a:schemeClr val="tx1"/>
                </a:solidFill>
                <a:latin typeface="Times New Roman" panose="02020603050405020304" pitchFamily="18" charset="0"/>
                <a:cs typeface="Times New Roman" panose="02020603050405020304" pitchFamily="18" charset="0"/>
              </a:rPr>
              <a:t>DataStreamer</a:t>
            </a:r>
            <a:r>
              <a:rPr lang="vi-VN" sz="2000" dirty="0">
                <a:solidFill>
                  <a:schemeClr val="tx1"/>
                </a:solidFill>
                <a:latin typeface="Times New Roman" panose="02020603050405020304" pitchFamily="18" charset="0"/>
                <a:cs typeface="Times New Roman" panose="02020603050405020304" pitchFamily="18" charset="0"/>
              </a:rPr>
              <a:t> cũng yêu cầu </a:t>
            </a:r>
            <a:r>
              <a:rPr lang="vi-VN" sz="2000" b="1" dirty="0">
                <a:solidFill>
                  <a:schemeClr val="tx1"/>
                </a:solidFill>
                <a:latin typeface="Times New Roman" panose="02020603050405020304" pitchFamily="18" charset="0"/>
                <a:cs typeface="Times New Roman" panose="02020603050405020304" pitchFamily="18" charset="0"/>
              </a:rPr>
              <a:t>NameNode</a:t>
            </a:r>
            <a:r>
              <a:rPr lang="vi-VN" sz="2000" dirty="0">
                <a:solidFill>
                  <a:schemeClr val="tx1"/>
                </a:solidFill>
                <a:latin typeface="Times New Roman" panose="02020603050405020304" pitchFamily="18" charset="0"/>
                <a:cs typeface="Times New Roman" panose="02020603050405020304" pitchFamily="18" charset="0"/>
              </a:rPr>
              <a:t> phân bổ các </a:t>
            </a:r>
            <a:r>
              <a:rPr lang="en-US" sz="2000" b="1" dirty="0">
                <a:solidFill>
                  <a:schemeClr val="tx1"/>
                </a:solidFill>
                <a:latin typeface="Times New Roman" panose="02020603050405020304" pitchFamily="18" charset="0"/>
                <a:cs typeface="Times New Roman" panose="02020603050405020304" pitchFamily="18" charset="0"/>
              </a:rPr>
              <a:t>block</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mới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đồng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thời</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đó chọn </a:t>
            </a:r>
            <a:r>
              <a:rPr lang="vi-VN" sz="2000" b="1" dirty="0">
                <a:solidFill>
                  <a:schemeClr val="tx1"/>
                </a:solidFill>
                <a:latin typeface="Times New Roman" panose="02020603050405020304" pitchFamily="18" charset="0"/>
                <a:cs typeface="Times New Roman" panose="02020603050405020304" pitchFamily="18" charset="0"/>
              </a:rPr>
              <a:t>DataNodes</a:t>
            </a:r>
            <a:r>
              <a:rPr lang="vi-VN" sz="2000" dirty="0">
                <a:solidFill>
                  <a:schemeClr val="tx1"/>
                </a:solidFill>
                <a:latin typeface="Times New Roman" panose="02020603050405020304" pitchFamily="18" charset="0"/>
                <a:cs typeface="Times New Roman" panose="02020603050405020304" pitchFamily="18" charset="0"/>
              </a:rPr>
              <a:t> mong muốn được sử dụng để sao chép.</a:t>
            </a:r>
            <a:endParaRPr lang="en-US" sz="2000" dirty="0">
              <a:solidFill>
                <a:schemeClr val="tx1"/>
              </a:solidFill>
              <a:latin typeface="Times New Roman" panose="02020603050405020304" pitchFamily="18" charset="0"/>
              <a:cs typeface="Times New Roman" panose="02020603050405020304" pitchFamily="18" charset="0"/>
            </a:endParaRPr>
          </a:p>
          <a:p>
            <a:pPr marL="342900" algn="just">
              <a:spcBef>
                <a:spcPts val="1200"/>
              </a:spcBef>
              <a:spcAft>
                <a:spcPts val="1200"/>
              </a:spcAft>
              <a:buFont typeface="+mj-lt"/>
              <a:buAutoNum type="arabicPeriod" startAt="5"/>
            </a:pPr>
            <a:r>
              <a:rPr lang="vi-VN" sz="2000" dirty="0">
                <a:solidFill>
                  <a:schemeClr val="tx1"/>
                </a:solidFill>
                <a:latin typeface="Times New Roman" panose="02020603050405020304" pitchFamily="18" charset="0"/>
                <a:cs typeface="Times New Roman" panose="02020603050405020304" pitchFamily="18" charset="0"/>
              </a:rPr>
              <a:t>Bây giờ, quá trình sao chép bắt đầu bằng cách tạo </a:t>
            </a:r>
            <a:r>
              <a:rPr lang="vi-VN" sz="2000" b="1" dirty="0">
                <a:solidFill>
                  <a:schemeClr val="tx1"/>
                </a:solidFill>
                <a:latin typeface="Times New Roman" panose="02020603050405020304" pitchFamily="18" charset="0"/>
                <a:cs typeface="Times New Roman" panose="02020603050405020304" pitchFamily="18" charset="0"/>
              </a:rPr>
              <a:t>Pipeline</a:t>
            </a:r>
            <a:r>
              <a:rPr lang="vi-VN"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sử</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dụng</a:t>
            </a:r>
            <a:r>
              <a:rPr lang="en-US" sz="2000" dirty="0">
                <a:solidFill>
                  <a:schemeClr val="tx1"/>
                </a:solidFill>
                <a:latin typeface="Times New Roman" panose="02020603050405020304" pitchFamily="18" charset="0"/>
                <a:cs typeface="Times New Roman" panose="02020603050405020304" pitchFamily="18" charset="0"/>
              </a:rPr>
              <a:t> </a:t>
            </a:r>
            <a:r>
              <a:rPr lang="vi-VN" sz="2000" b="1" dirty="0">
                <a:solidFill>
                  <a:schemeClr val="tx1"/>
                </a:solidFill>
                <a:latin typeface="Times New Roman" panose="02020603050405020304" pitchFamily="18" charset="0"/>
                <a:cs typeface="Times New Roman" panose="02020603050405020304" pitchFamily="18" charset="0"/>
              </a:rPr>
              <a:t>DataNodes</a:t>
            </a:r>
            <a:r>
              <a:rPr lang="vi-VN" sz="2000" dirty="0">
                <a:solidFill>
                  <a:schemeClr val="tx1"/>
                </a:solidFill>
                <a:latin typeface="Times New Roman" panose="02020603050405020304" pitchFamily="18" charset="0"/>
                <a:cs typeface="Times New Roman" panose="02020603050405020304" pitchFamily="18" charset="0"/>
              </a:rPr>
              <a:t>. </a:t>
            </a:r>
          </a:p>
          <a:p>
            <a:pPr marL="457200" lvl="1" indent="0" algn="just">
              <a:spcBef>
                <a:spcPts val="1200"/>
              </a:spcBef>
              <a:spcAft>
                <a:spcPts val="1200"/>
              </a:spcAft>
              <a:buNone/>
            </a:pPr>
            <a:endParaRPr lang="vi-VN"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pic>
        <p:nvPicPr>
          <p:cNvPr id="21506" name="Picture 2" descr="https://www.guru99.com/images/Big_Data/061114_0923_LearnHDFSAB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799" y="1638300"/>
            <a:ext cx="4648201" cy="365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92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Quá</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Trình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Ghi</a:t>
            </a:r>
            <a:r>
              <a:rPr lang="en-US" dirty="0">
                <a:solidFill>
                  <a:schemeClr val="accent1">
                    <a:lumMod val="50000"/>
                  </a:schemeClr>
                </a:solidFill>
                <a:effectLst>
                  <a:outerShdw blurRad="38100" dist="38100" dir="2700000" algn="tl">
                    <a:srgbClr val="000000">
                      <a:alpha val="43137"/>
                    </a:srgbClr>
                  </a:outerShdw>
                </a:effectLst>
                <a:latin typeface="+mn-lt"/>
              </a:rPr>
              <a:t> File</a:t>
            </a:r>
          </a:p>
        </p:txBody>
      </p:sp>
      <p:sp>
        <p:nvSpPr>
          <p:cNvPr id="175" name="Google Shape;175;p13"/>
          <p:cNvSpPr txBox="1">
            <a:spLocks noGrp="1"/>
          </p:cNvSpPr>
          <p:nvPr>
            <p:ph type="body" idx="1"/>
          </p:nvPr>
        </p:nvSpPr>
        <p:spPr>
          <a:xfrm>
            <a:off x="228599" y="1524000"/>
            <a:ext cx="4451273" cy="4953000"/>
          </a:xfrm>
          <a:prstGeom prst="rect">
            <a:avLst/>
          </a:prstGeom>
        </p:spPr>
        <p:txBody>
          <a:bodyPr spcFirstLastPara="1" wrap="square" lIns="91425" tIns="91425" rIns="91425" bIns="91425" anchor="t" anchorCtr="0">
            <a:noAutofit/>
          </a:bodyPr>
          <a:lstStyle/>
          <a:p>
            <a:pPr marL="342900" algn="just">
              <a:spcBef>
                <a:spcPts val="1200"/>
              </a:spcBef>
              <a:spcAft>
                <a:spcPts val="1200"/>
              </a:spcAft>
              <a:buFont typeface="+mj-lt"/>
              <a:buAutoNum type="arabicPeriod" startAt="7"/>
            </a:pPr>
            <a:r>
              <a:rPr lang="vi-VN" sz="2000" b="1" dirty="0">
                <a:solidFill>
                  <a:schemeClr val="tx1"/>
                </a:solidFill>
                <a:latin typeface="Times New Roman" panose="02020603050405020304" pitchFamily="18" charset="0"/>
                <a:cs typeface="Times New Roman" panose="02020603050405020304" pitchFamily="18" charset="0"/>
              </a:rPr>
              <a:t>DataStreamer</a:t>
            </a:r>
            <a:r>
              <a:rPr lang="vi-VN" sz="2000" dirty="0">
                <a:solidFill>
                  <a:schemeClr val="tx1"/>
                </a:solidFill>
                <a:latin typeface="Times New Roman" panose="02020603050405020304" pitchFamily="18" charset="0"/>
                <a:cs typeface="Times New Roman" panose="02020603050405020304" pitchFamily="18" charset="0"/>
              </a:rPr>
              <a:t> đổ các gói vào </a:t>
            </a:r>
            <a:r>
              <a:rPr lang="vi-VN" sz="2000" b="1" dirty="0">
                <a:solidFill>
                  <a:schemeClr val="tx1"/>
                </a:solidFill>
                <a:latin typeface="Times New Roman" panose="02020603050405020304" pitchFamily="18" charset="0"/>
                <a:cs typeface="Times New Roman" panose="02020603050405020304" pitchFamily="18" charset="0"/>
              </a:rPr>
              <a:t>DataNode</a:t>
            </a:r>
            <a:r>
              <a:rPr lang="vi-VN" sz="2000" dirty="0">
                <a:solidFill>
                  <a:schemeClr val="tx1"/>
                </a:solidFill>
                <a:latin typeface="Times New Roman" panose="02020603050405020304" pitchFamily="18" charset="0"/>
                <a:cs typeface="Times New Roman" panose="02020603050405020304" pitchFamily="18" charset="0"/>
              </a:rPr>
              <a:t> đầu tiên trong </a:t>
            </a:r>
            <a:r>
              <a:rPr lang="en-US" sz="2000" b="1" dirty="0">
                <a:solidFill>
                  <a:schemeClr val="tx1"/>
                </a:solidFill>
                <a:latin typeface="Times New Roman" panose="02020603050405020304" pitchFamily="18" charset="0"/>
                <a:cs typeface="Times New Roman" panose="02020603050405020304" pitchFamily="18" charset="0"/>
              </a:rPr>
              <a:t>Pipeline</a:t>
            </a:r>
            <a:r>
              <a:rPr lang="vi-VN" sz="2000" dirty="0">
                <a:solidFill>
                  <a:schemeClr val="tx1"/>
                </a:solidFill>
                <a:latin typeface="Times New Roman" panose="02020603050405020304" pitchFamily="18" charset="0"/>
                <a:cs typeface="Times New Roman" panose="02020603050405020304" pitchFamily="18" charset="0"/>
              </a:rPr>
              <a:t>.</a:t>
            </a:r>
          </a:p>
          <a:p>
            <a:pPr marL="342900" algn="just">
              <a:spcBef>
                <a:spcPts val="1200"/>
              </a:spcBef>
              <a:spcAft>
                <a:spcPts val="1200"/>
              </a:spcAft>
              <a:buFont typeface="+mj-lt"/>
              <a:buAutoNum type="arabicPeriod" startAt="7"/>
            </a:pPr>
            <a:r>
              <a:rPr lang="vi-VN" sz="2000" dirty="0">
                <a:solidFill>
                  <a:schemeClr val="tx1"/>
                </a:solidFill>
                <a:latin typeface="Times New Roman" panose="02020603050405020304" pitchFamily="18" charset="0"/>
                <a:cs typeface="Times New Roman" panose="02020603050405020304" pitchFamily="18" charset="0"/>
              </a:rPr>
              <a:t>Mỗi </a:t>
            </a:r>
            <a:r>
              <a:rPr lang="vi-VN" sz="2000" b="1" dirty="0">
                <a:solidFill>
                  <a:schemeClr val="tx1"/>
                </a:solidFill>
                <a:latin typeface="Times New Roman" panose="02020603050405020304" pitchFamily="18" charset="0"/>
                <a:cs typeface="Times New Roman" panose="02020603050405020304" pitchFamily="18" charset="0"/>
              </a:rPr>
              <a:t>DataNode</a:t>
            </a:r>
            <a:r>
              <a:rPr lang="vi-VN" sz="2000" dirty="0">
                <a:solidFill>
                  <a:schemeClr val="tx1"/>
                </a:solidFill>
                <a:latin typeface="Times New Roman" panose="02020603050405020304" pitchFamily="18" charset="0"/>
                <a:cs typeface="Times New Roman" panose="02020603050405020304" pitchFamily="18" charset="0"/>
              </a:rPr>
              <a:t> trong một </a:t>
            </a:r>
            <a:r>
              <a:rPr lang="vi-VN" sz="2000" b="1" dirty="0">
                <a:solidFill>
                  <a:schemeClr val="tx1"/>
                </a:solidFill>
                <a:latin typeface="Times New Roman" panose="02020603050405020304" pitchFamily="18" charset="0"/>
                <a:cs typeface="Times New Roman" panose="02020603050405020304" pitchFamily="18" charset="0"/>
              </a:rPr>
              <a:t>Pipeline</a:t>
            </a:r>
            <a:r>
              <a:rPr lang="en-US" sz="2000" b="1"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lưu trữ gói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đã</a:t>
            </a:r>
            <a:r>
              <a:rPr lang="vi-VN" sz="2000" dirty="0">
                <a:solidFill>
                  <a:schemeClr val="tx1"/>
                </a:solidFill>
                <a:latin typeface="Times New Roman" panose="02020603050405020304" pitchFamily="18" charset="0"/>
                <a:cs typeface="Times New Roman" panose="02020603050405020304" pitchFamily="18" charset="0"/>
              </a:rPr>
              <a:t> được nhận và chuyển tiếp </a:t>
            </a:r>
            <a:r>
              <a:rPr lang="en-US" sz="2000" dirty="0" err="1">
                <a:solidFill>
                  <a:schemeClr val="tx1"/>
                </a:solidFill>
                <a:latin typeface="Times New Roman" panose="02020603050405020304" pitchFamily="18" charset="0"/>
                <a:cs typeface="Times New Roman" panose="02020603050405020304" pitchFamily="18" charset="0"/>
              </a:rPr>
              <a:t>tới</a:t>
            </a:r>
            <a:r>
              <a:rPr lang="en-US" sz="2000" dirty="0">
                <a:solidFill>
                  <a:schemeClr val="tx1"/>
                </a:solidFill>
                <a:latin typeface="Times New Roman" panose="02020603050405020304" pitchFamily="18" charset="0"/>
                <a:cs typeface="Times New Roman" panose="02020603050405020304" pitchFamily="18" charset="0"/>
              </a:rPr>
              <a:t> </a:t>
            </a:r>
            <a:r>
              <a:rPr lang="vi-VN" sz="2000" b="1" dirty="0">
                <a:solidFill>
                  <a:schemeClr val="tx1"/>
                </a:solidFill>
                <a:latin typeface="Times New Roman" panose="02020603050405020304" pitchFamily="18" charset="0"/>
                <a:cs typeface="Times New Roman" panose="02020603050405020304" pitchFamily="18" charset="0"/>
              </a:rPr>
              <a:t>DataNode</a:t>
            </a:r>
            <a:r>
              <a:rPr lang="vi-VN" sz="2000" dirty="0">
                <a:solidFill>
                  <a:schemeClr val="tx1"/>
                </a:solidFill>
                <a:latin typeface="Times New Roman" panose="02020603050405020304" pitchFamily="18" charset="0"/>
                <a:cs typeface="Times New Roman" panose="02020603050405020304" pitchFamily="18" charset="0"/>
              </a:rPr>
              <a:t> thứ hai trong một </a:t>
            </a:r>
            <a:r>
              <a:rPr lang="vi-VN" sz="2000" b="1" dirty="0">
                <a:solidFill>
                  <a:schemeClr val="tx1"/>
                </a:solidFill>
                <a:latin typeface="Times New Roman" panose="02020603050405020304" pitchFamily="18" charset="0"/>
                <a:cs typeface="Times New Roman" panose="02020603050405020304" pitchFamily="18" charset="0"/>
              </a:rPr>
              <a:t>Pipeline</a:t>
            </a:r>
            <a:r>
              <a:rPr lang="vi-VN" sz="2000" dirty="0">
                <a:solidFill>
                  <a:schemeClr val="tx1"/>
                </a:solidFill>
                <a:latin typeface="Times New Roman" panose="02020603050405020304" pitchFamily="18" charset="0"/>
                <a:cs typeface="Times New Roman" panose="02020603050405020304" pitchFamily="18" charset="0"/>
              </a:rPr>
              <a:t>.</a:t>
            </a:r>
          </a:p>
          <a:p>
            <a:pPr marL="342900" algn="just">
              <a:spcBef>
                <a:spcPts val="1200"/>
              </a:spcBef>
              <a:spcAft>
                <a:spcPts val="1200"/>
              </a:spcAft>
              <a:buFont typeface="+mj-lt"/>
              <a:buAutoNum type="arabicPeriod" startAt="7"/>
            </a:pPr>
            <a:r>
              <a:rPr lang="vi-VN" sz="2000" dirty="0">
                <a:solidFill>
                  <a:schemeClr val="tx1"/>
                </a:solidFill>
                <a:latin typeface="Times New Roman" panose="02020603050405020304" pitchFamily="18" charset="0"/>
                <a:cs typeface="Times New Roman" panose="02020603050405020304" pitchFamily="18" charset="0"/>
              </a:rPr>
              <a:t>Một hàng đợi khác, </a:t>
            </a:r>
            <a:r>
              <a:rPr lang="vi-VN" sz="2000" b="1" dirty="0">
                <a:solidFill>
                  <a:schemeClr val="tx1"/>
                </a:solidFill>
                <a:latin typeface="Times New Roman" panose="02020603050405020304" pitchFamily="18" charset="0"/>
                <a:cs typeface="Times New Roman" panose="02020603050405020304" pitchFamily="18" charset="0"/>
              </a:rPr>
              <a:t>'Ack Queue' </a:t>
            </a:r>
            <a:r>
              <a:rPr lang="vi-VN" sz="2000" dirty="0">
                <a:solidFill>
                  <a:schemeClr val="tx1"/>
                </a:solidFill>
                <a:latin typeface="Times New Roman" panose="02020603050405020304" pitchFamily="18" charset="0"/>
                <a:cs typeface="Times New Roman" panose="02020603050405020304" pitchFamily="18" charset="0"/>
              </a:rPr>
              <a:t>được </a:t>
            </a:r>
            <a:r>
              <a:rPr lang="vi-VN" sz="2000" b="1" dirty="0">
                <a:solidFill>
                  <a:schemeClr val="tx1"/>
                </a:solidFill>
                <a:latin typeface="Times New Roman" panose="02020603050405020304" pitchFamily="18" charset="0"/>
                <a:cs typeface="Times New Roman" panose="02020603050405020304" pitchFamily="18" charset="0"/>
              </a:rPr>
              <a:t>DFSOutputStream</a:t>
            </a:r>
            <a:r>
              <a:rPr lang="vi-VN" sz="2000" dirty="0">
                <a:solidFill>
                  <a:schemeClr val="tx1"/>
                </a:solidFill>
                <a:latin typeface="Times New Roman" panose="02020603050405020304" pitchFamily="18" charset="0"/>
                <a:cs typeface="Times New Roman" panose="02020603050405020304" pitchFamily="18" charset="0"/>
              </a:rPr>
              <a:t> duy trì để lưu trữ các gói đang chờ xác nhận từ </a:t>
            </a:r>
            <a:r>
              <a:rPr lang="vi-VN" sz="2000" b="1" dirty="0">
                <a:solidFill>
                  <a:schemeClr val="tx1"/>
                </a:solidFill>
                <a:latin typeface="Times New Roman" panose="02020603050405020304" pitchFamily="18" charset="0"/>
                <a:cs typeface="Times New Roman" panose="02020603050405020304" pitchFamily="18" charset="0"/>
              </a:rPr>
              <a:t>DataNodes</a:t>
            </a:r>
            <a:r>
              <a:rPr lang="vi-VN" sz="2000" dirty="0">
                <a:solidFill>
                  <a:schemeClr val="tx1"/>
                </a:solidFill>
                <a:latin typeface="Times New Roman" panose="02020603050405020304" pitchFamily="18" charset="0"/>
                <a:cs typeface="Times New Roman" panose="02020603050405020304" pitchFamily="18" charset="0"/>
              </a:rPr>
              <a:t>.</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pic>
        <p:nvPicPr>
          <p:cNvPr id="21506" name="Picture 2" descr="https://www.guru99.com/images/Big_Data/061114_0923_LearnHDFSAB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873" y="1600199"/>
            <a:ext cx="4426027" cy="365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75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Quá</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Trình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Ghi</a:t>
            </a:r>
            <a:r>
              <a:rPr lang="en-US" dirty="0">
                <a:solidFill>
                  <a:schemeClr val="accent1">
                    <a:lumMod val="50000"/>
                  </a:schemeClr>
                </a:solidFill>
                <a:effectLst>
                  <a:outerShdw blurRad="38100" dist="38100" dir="2700000" algn="tl">
                    <a:srgbClr val="000000">
                      <a:alpha val="43137"/>
                    </a:srgbClr>
                  </a:outerShdw>
                </a:effectLst>
                <a:latin typeface="+mn-lt"/>
              </a:rPr>
              <a:t> File</a:t>
            </a:r>
          </a:p>
        </p:txBody>
      </p:sp>
      <p:sp>
        <p:nvSpPr>
          <p:cNvPr id="175" name="Google Shape;175;p13"/>
          <p:cNvSpPr txBox="1">
            <a:spLocks noGrp="1"/>
          </p:cNvSpPr>
          <p:nvPr>
            <p:ph type="body" idx="1"/>
          </p:nvPr>
        </p:nvSpPr>
        <p:spPr>
          <a:xfrm>
            <a:off x="228600" y="1524000"/>
            <a:ext cx="4419600" cy="4953000"/>
          </a:xfrm>
          <a:prstGeom prst="rect">
            <a:avLst/>
          </a:prstGeom>
        </p:spPr>
        <p:txBody>
          <a:bodyPr spcFirstLastPara="1" wrap="square" lIns="91425" tIns="91425" rIns="91425" bIns="91425" anchor="t" anchorCtr="0">
            <a:noAutofit/>
          </a:bodyPr>
          <a:lstStyle/>
          <a:p>
            <a:pPr marL="342900" algn="just">
              <a:spcBef>
                <a:spcPts val="1200"/>
              </a:spcBef>
              <a:spcAft>
                <a:spcPts val="1200"/>
              </a:spcAft>
              <a:buFont typeface="+mj-lt"/>
              <a:buAutoNum type="arabicPeriod" startAt="10"/>
            </a:pPr>
            <a:r>
              <a:rPr lang="vi-VN" sz="2000" dirty="0">
                <a:solidFill>
                  <a:schemeClr val="tx1"/>
                </a:solidFill>
                <a:latin typeface="Times New Roman" panose="02020603050405020304" pitchFamily="18" charset="0"/>
                <a:cs typeface="Times New Roman" panose="02020603050405020304" pitchFamily="18" charset="0"/>
              </a:rPr>
              <a:t>Khi xác nhận cho một gói trong hàng đợi được nhận từ tất cả các </a:t>
            </a:r>
            <a:r>
              <a:rPr lang="vi-VN" sz="2000" b="1" dirty="0">
                <a:solidFill>
                  <a:schemeClr val="tx1"/>
                </a:solidFill>
                <a:latin typeface="Times New Roman" panose="02020603050405020304" pitchFamily="18" charset="0"/>
                <a:cs typeface="Times New Roman" panose="02020603050405020304" pitchFamily="18" charset="0"/>
              </a:rPr>
              <a:t>DataNodes</a:t>
            </a:r>
            <a:r>
              <a:rPr lang="vi-VN" sz="2000" dirty="0">
                <a:solidFill>
                  <a:schemeClr val="tx1"/>
                </a:solidFill>
                <a:latin typeface="Times New Roman" panose="02020603050405020304" pitchFamily="18" charset="0"/>
                <a:cs typeface="Times New Roman" panose="02020603050405020304" pitchFamily="18" charset="0"/>
              </a:rPr>
              <a:t> trong đường ống, </a:t>
            </a:r>
            <a:r>
              <a:rPr lang="en-US" sz="2000" dirty="0">
                <a:solidFill>
                  <a:schemeClr val="tx1"/>
                </a:solidFill>
                <a:latin typeface="Times New Roman" panose="02020603050405020304" pitchFamily="18" charset="0"/>
                <a:cs typeface="Times New Roman" panose="02020603050405020304" pitchFamily="18" charset="0"/>
              </a:rPr>
              <a:t>n</a:t>
            </a:r>
            <a:r>
              <a:rPr lang="vi-VN" sz="2000" dirty="0">
                <a:solidFill>
                  <a:schemeClr val="tx1"/>
                </a:solidFill>
                <a:latin typeface="Times New Roman" panose="02020603050405020304" pitchFamily="18" charset="0"/>
                <a:cs typeface="Times New Roman" panose="02020603050405020304" pitchFamily="18" charset="0"/>
              </a:rPr>
              <a:t>ó sẽ bị xóa khỏi </a:t>
            </a:r>
            <a:r>
              <a:rPr lang="vi-VN" sz="2000" b="1" dirty="0">
                <a:solidFill>
                  <a:schemeClr val="tx1"/>
                </a:solidFill>
                <a:latin typeface="Times New Roman" panose="02020603050405020304" pitchFamily="18" charset="0"/>
                <a:cs typeface="Times New Roman" panose="02020603050405020304" pitchFamily="18" charset="0"/>
              </a:rPr>
              <a:t>Ack</a:t>
            </a:r>
            <a:r>
              <a:rPr lang="en-US" sz="2000" b="1" dirty="0">
                <a:solidFill>
                  <a:schemeClr val="tx1"/>
                </a:solidFill>
                <a:latin typeface="Times New Roman" panose="02020603050405020304" pitchFamily="18" charset="0"/>
                <a:cs typeface="Times New Roman" panose="02020603050405020304" pitchFamily="18" charset="0"/>
              </a:rPr>
              <a:t> Queue</a:t>
            </a:r>
            <a:r>
              <a:rPr lang="vi-VN" sz="2000" dirty="0">
                <a:solidFill>
                  <a:schemeClr val="tx1"/>
                </a:solidFill>
                <a:latin typeface="Times New Roman" panose="02020603050405020304" pitchFamily="18" charset="0"/>
                <a:cs typeface="Times New Roman" panose="02020603050405020304" pitchFamily="18" charset="0"/>
              </a:rPr>
              <a:t>. </a:t>
            </a: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lgn="just">
              <a:spcBef>
                <a:spcPts val="1200"/>
              </a:spcBef>
              <a:spcAft>
                <a:spcPts val="1200"/>
              </a:spcAft>
              <a:buNone/>
            </a:pPr>
            <a:r>
              <a:rPr lang="en-US" sz="2000" dirty="0" err="1">
                <a:solidFill>
                  <a:schemeClr val="tx1"/>
                </a:solidFill>
                <a:latin typeface="Times New Roman" panose="02020603050405020304" pitchFamily="18" charset="0"/>
                <a:cs typeface="Times New Roman" panose="02020603050405020304" pitchFamily="18" charset="0"/>
              </a:rPr>
              <a:t>Khi</a:t>
            </a:r>
            <a:r>
              <a:rPr lang="en-US" sz="2000" dirty="0">
                <a:solidFill>
                  <a:schemeClr val="tx1"/>
                </a:solidFill>
                <a:latin typeface="Times New Roman" panose="02020603050405020304" pitchFamily="18" charset="0"/>
                <a:cs typeface="Times New Roman" panose="02020603050405020304" pitchFamily="18" charset="0"/>
              </a:rPr>
              <a:t> </a:t>
            </a:r>
            <a:r>
              <a:rPr lang="vi-VN" sz="2000" b="1" dirty="0">
                <a:solidFill>
                  <a:schemeClr val="tx1"/>
                </a:solidFill>
                <a:latin typeface="Times New Roman" panose="02020603050405020304" pitchFamily="18" charset="0"/>
                <a:cs typeface="Times New Roman" panose="02020603050405020304" pitchFamily="18" charset="0"/>
              </a:rPr>
              <a:t>DataNode</a:t>
            </a:r>
            <a:r>
              <a:rPr lang="vi-VN"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bị</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lỗi</a:t>
            </a:r>
            <a:r>
              <a:rPr lang="vi-VN" sz="2000" dirty="0">
                <a:solidFill>
                  <a:schemeClr val="tx1"/>
                </a:solidFill>
                <a:latin typeface="Times New Roman" panose="02020603050405020304" pitchFamily="18" charset="0"/>
                <a:cs typeface="Times New Roman" panose="02020603050405020304" pitchFamily="18" charset="0"/>
              </a:rPr>
              <a:t>, các gói từ hàng đợi này được sử dụng để khởi tạo lại hoạt động.</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pic>
        <p:nvPicPr>
          <p:cNvPr id="21506" name="Picture 2" descr="https://www.guru99.com/images/Big_Data/061114_0923_LearnHDFSAB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600200"/>
            <a:ext cx="4495800" cy="365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40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Effect transition="in" filter="fade">
                                      <p:cBhvr>
                                        <p:cTn id="12" dur="1000"/>
                                        <p:tgtEl>
                                          <p:spTgt spid="175">
                                            <p:txEl>
                                              <p:pRg st="1" end="1"/>
                                            </p:txEl>
                                          </p:spTgt>
                                        </p:tgtEl>
                                      </p:cBhvr>
                                    </p:animEffect>
                                    <p:anim calcmode="lin" valueType="num">
                                      <p:cBhvr>
                                        <p:cTn id="13"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Quá</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Trình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Ghi</a:t>
            </a:r>
            <a:r>
              <a:rPr lang="en-US" dirty="0">
                <a:solidFill>
                  <a:schemeClr val="accent1">
                    <a:lumMod val="50000"/>
                  </a:schemeClr>
                </a:solidFill>
                <a:effectLst>
                  <a:outerShdw blurRad="38100" dist="38100" dir="2700000" algn="tl">
                    <a:srgbClr val="000000">
                      <a:alpha val="43137"/>
                    </a:srgbClr>
                  </a:outerShdw>
                </a:effectLst>
                <a:latin typeface="+mn-lt"/>
              </a:rPr>
              <a:t> File</a:t>
            </a:r>
          </a:p>
        </p:txBody>
      </p:sp>
      <p:sp>
        <p:nvSpPr>
          <p:cNvPr id="175" name="Google Shape;175;p13"/>
          <p:cNvSpPr txBox="1">
            <a:spLocks noGrp="1"/>
          </p:cNvSpPr>
          <p:nvPr>
            <p:ph type="body" idx="1"/>
          </p:nvPr>
        </p:nvSpPr>
        <p:spPr>
          <a:xfrm>
            <a:off x="228599" y="1524000"/>
            <a:ext cx="4489373" cy="4953000"/>
          </a:xfrm>
          <a:prstGeom prst="rect">
            <a:avLst/>
          </a:prstGeom>
        </p:spPr>
        <p:txBody>
          <a:bodyPr spcFirstLastPara="1" wrap="square" lIns="91425" tIns="91425" rIns="91425" bIns="91425" anchor="t" anchorCtr="0">
            <a:noAutofit/>
          </a:bodyPr>
          <a:lstStyle/>
          <a:p>
            <a:pPr marL="342900" algn="just">
              <a:spcBef>
                <a:spcPts val="1200"/>
              </a:spcBef>
              <a:spcAft>
                <a:spcPts val="1200"/>
              </a:spcAft>
              <a:buFont typeface="+mj-lt"/>
              <a:buAutoNum type="arabicPeriod" startAt="11"/>
            </a:pPr>
            <a:r>
              <a:rPr lang="vi-VN" sz="2000" dirty="0">
                <a:solidFill>
                  <a:schemeClr val="tx1"/>
                </a:solidFill>
                <a:latin typeface="Times New Roman" panose="02020603050405020304" pitchFamily="18" charset="0"/>
                <a:cs typeface="Times New Roman" panose="02020603050405020304" pitchFamily="18" charset="0"/>
              </a:rPr>
              <a:t>Sau khi </a:t>
            </a:r>
            <a:r>
              <a:rPr lang="en-US" sz="2000" b="1" dirty="0">
                <a:solidFill>
                  <a:schemeClr val="tx1"/>
                </a:solidFill>
                <a:latin typeface="Times New Roman" panose="02020603050405020304" pitchFamily="18" charset="0"/>
                <a:cs typeface="Times New Roman" panose="02020603050405020304" pitchFamily="18" charset="0"/>
              </a:rPr>
              <a:t>Client</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thực hiện xong dữ liệu ghi, nó gọi một phương thức </a:t>
            </a:r>
            <a:r>
              <a:rPr lang="vi-VN" sz="2000" b="1" dirty="0">
                <a:solidFill>
                  <a:schemeClr val="tx1"/>
                </a:solidFill>
                <a:latin typeface="Times New Roman" panose="02020603050405020304" pitchFamily="18" charset="0"/>
                <a:cs typeface="Times New Roman" panose="02020603050405020304" pitchFamily="18" charset="0"/>
              </a:rPr>
              <a:t>close () </a:t>
            </a:r>
            <a:r>
              <a:rPr lang="vi-VN" sz="2000" dirty="0">
                <a:solidFill>
                  <a:schemeClr val="tx1"/>
                </a:solidFill>
                <a:latin typeface="Times New Roman" panose="02020603050405020304" pitchFamily="18" charset="0"/>
                <a:cs typeface="Times New Roman" panose="02020603050405020304" pitchFamily="18" charset="0"/>
              </a:rPr>
              <a:t>sau đó chờ xác nhận.</a:t>
            </a:r>
          </a:p>
          <a:p>
            <a:pPr marL="342900" algn="just">
              <a:spcBef>
                <a:spcPts val="1200"/>
              </a:spcBef>
              <a:spcAft>
                <a:spcPts val="1200"/>
              </a:spcAft>
              <a:buFont typeface="+mj-lt"/>
              <a:buAutoNum type="arabicPeriod" startAt="11"/>
            </a:pPr>
            <a:r>
              <a:rPr lang="vi-VN" sz="2000" dirty="0">
                <a:solidFill>
                  <a:schemeClr val="tx1"/>
                </a:solidFill>
                <a:latin typeface="Times New Roman" panose="02020603050405020304" pitchFamily="18" charset="0"/>
                <a:cs typeface="Times New Roman" panose="02020603050405020304" pitchFamily="18" charset="0"/>
              </a:rPr>
              <a:t>Sau khi nhận được xác nhận cuối cùng, </a:t>
            </a:r>
            <a:r>
              <a:rPr lang="vi-VN" sz="2000" b="1" dirty="0">
                <a:solidFill>
                  <a:schemeClr val="tx1"/>
                </a:solidFill>
                <a:latin typeface="Times New Roman" panose="02020603050405020304" pitchFamily="18" charset="0"/>
                <a:cs typeface="Times New Roman" panose="02020603050405020304" pitchFamily="18" charset="0"/>
              </a:rPr>
              <a:t>NameNode</a:t>
            </a:r>
            <a:r>
              <a:rPr lang="vi-VN" sz="2000" dirty="0">
                <a:solidFill>
                  <a:schemeClr val="tx1"/>
                </a:solidFill>
                <a:latin typeface="Times New Roman" panose="02020603050405020304" pitchFamily="18" charset="0"/>
                <a:cs typeface="Times New Roman" panose="02020603050405020304" pitchFamily="18" charset="0"/>
              </a:rPr>
              <a:t> được</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thông báo rằng hoạt động ghi tệp đã hoàn tất.</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pic>
        <p:nvPicPr>
          <p:cNvPr id="21506" name="Picture 2" descr="https://www.guru99.com/images/Big_Data/061114_0923_LearnHDFSAB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7973" y="1562100"/>
            <a:ext cx="4426027" cy="365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43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vi-VN" dirty="0">
                <a:solidFill>
                  <a:schemeClr val="accent1">
                    <a:lumMod val="50000"/>
                  </a:schemeClr>
                </a:solidFill>
                <a:effectLst>
                  <a:outerShdw blurRad="38100" dist="38100" dir="2700000" algn="tl">
                    <a:srgbClr val="000000">
                      <a:alpha val="43137"/>
                    </a:srgbClr>
                  </a:outerShdw>
                </a:effectLst>
                <a:latin typeface="+mn-lt"/>
              </a:rPr>
              <a:t>Các điểm thuận lợi khi dùng Hadoop</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600" y="1524000"/>
            <a:ext cx="8458200" cy="3810000"/>
          </a:xfrm>
          <a:prstGeom prst="rect">
            <a:avLst/>
          </a:prstGeom>
        </p:spPr>
        <p:txBody>
          <a:bodyPr spcFirstLastPara="1" wrap="square" lIns="91425" tIns="91425" rIns="91425" bIns="91425" anchor="t" anchorCtr="0">
            <a:noAutofit/>
          </a:bodyPr>
          <a:lstStyle/>
          <a:p>
            <a:pPr marL="285750" indent="-285750"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Robus and Scalable </a:t>
            </a:r>
            <a:r>
              <a:rPr lang="vi-VN" sz="2000" dirty="0">
                <a:solidFill>
                  <a:schemeClr val="tx1"/>
                </a:solidFill>
                <a:latin typeface="Times New Roman" panose="02020603050405020304" pitchFamily="18" charset="0"/>
                <a:cs typeface="Times New Roman" panose="02020603050405020304" pitchFamily="18" charset="0"/>
              </a:rPr>
              <a:t>– Có thể thêm node mới và thay đổi chúng khi cần.</a:t>
            </a:r>
          </a:p>
          <a:p>
            <a:pPr marL="285750" indent="-285750"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Affordable and Cost Effective </a:t>
            </a:r>
            <a:r>
              <a:rPr lang="vi-VN" sz="2000" dirty="0">
                <a:solidFill>
                  <a:schemeClr val="tx1"/>
                </a:solidFill>
                <a:latin typeface="Times New Roman" panose="02020603050405020304" pitchFamily="18" charset="0"/>
                <a:cs typeface="Times New Roman" panose="02020603050405020304" pitchFamily="18" charset="0"/>
              </a:rPr>
              <a:t>– Không cần phần cứng đặc biệt để chạy Hadoop.</a:t>
            </a:r>
          </a:p>
          <a:p>
            <a:pPr marL="285750" indent="-285750"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Adaptive and Flexible </a:t>
            </a:r>
            <a:r>
              <a:rPr lang="vi-VN" sz="2000" dirty="0">
                <a:solidFill>
                  <a:schemeClr val="tx1"/>
                </a:solidFill>
                <a:latin typeface="Times New Roman" panose="02020603050405020304" pitchFamily="18" charset="0"/>
                <a:cs typeface="Times New Roman" panose="02020603050405020304" pitchFamily="18" charset="0"/>
              </a:rPr>
              <a:t>– Hadoop được xây dựng với tiêu chí xử lý dữ liệu có cấu trúc và không cấu trúc.</a:t>
            </a:r>
          </a:p>
          <a:p>
            <a:pPr marL="285750" indent="-285750"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Highly Available and Fault Tolerant </a:t>
            </a:r>
            <a:r>
              <a:rPr lang="vi-VN" sz="2000" dirty="0">
                <a:solidFill>
                  <a:schemeClr val="tx1"/>
                </a:solidFill>
                <a:latin typeface="Times New Roman" panose="02020603050405020304" pitchFamily="18" charset="0"/>
                <a:cs typeface="Times New Roman" panose="02020603050405020304" pitchFamily="18" charset="0"/>
              </a:rPr>
              <a:t>– Khi 1 node lỗi, nền tảng Hadoop tự động chuyển sang node khác.</a:t>
            </a:r>
          </a:p>
          <a:p>
            <a:pPr marL="285750" indent="-285750"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Một điểm cộng khác cho Hadoop nó là mã nguồn mở, có thể tương thích với tất cả platforms</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386949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3" end="3"/>
                                            </p:txEl>
                                          </p:spTgt>
                                        </p:tgtEl>
                                        <p:attrNameLst>
                                          <p:attrName>style.visibility</p:attrName>
                                        </p:attrNameLst>
                                      </p:cBhvr>
                                      <p:to>
                                        <p:strVal val="visible"/>
                                      </p:to>
                                    </p:set>
                                    <p:animEffect transition="in" filter="fade">
                                      <p:cBhvr>
                                        <p:cTn id="28" dur="1000"/>
                                        <p:tgtEl>
                                          <p:spTgt spid="175">
                                            <p:txEl>
                                              <p:pRg st="3" end="3"/>
                                            </p:txEl>
                                          </p:spTgt>
                                        </p:tgtEl>
                                      </p:cBhvr>
                                    </p:animEffect>
                                    <p:anim calcmode="lin" valueType="num">
                                      <p:cBhvr>
                                        <p:cTn id="29"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5">
                                            <p:txEl>
                                              <p:pRg st="4" end="4"/>
                                            </p:txEl>
                                          </p:spTgt>
                                        </p:tgtEl>
                                        <p:attrNameLst>
                                          <p:attrName>style.visibility</p:attrName>
                                        </p:attrNameLst>
                                      </p:cBhvr>
                                      <p:to>
                                        <p:strVal val="visible"/>
                                      </p:to>
                                    </p:set>
                                    <p:animEffect transition="in" filter="fade">
                                      <p:cBhvr>
                                        <p:cTn id="35" dur="1000"/>
                                        <p:tgtEl>
                                          <p:spTgt spid="175">
                                            <p:txEl>
                                              <p:pRg st="4" end="4"/>
                                            </p:txEl>
                                          </p:spTgt>
                                        </p:tgtEl>
                                      </p:cBhvr>
                                    </p:animEffect>
                                    <p:anim calcmode="lin" valueType="num">
                                      <p:cBhvr>
                                        <p:cTn id="36" dur="1000" fill="hold"/>
                                        <p:tgtEl>
                                          <p:spTgt spid="17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7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Người</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Dùng</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Hadoop</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Nổi</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Bật</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600" y="1524000"/>
            <a:ext cx="8458200" cy="3810000"/>
          </a:xfrm>
          <a:prstGeom prst="rect">
            <a:avLst/>
          </a:prstGeom>
        </p:spPr>
        <p:txBody>
          <a:bodyPr spcFirstLastPara="1" wrap="square" lIns="91425" tIns="91425" rIns="91425" bIns="91425" anchor="t" anchorCtr="0">
            <a:noAutofit/>
          </a:bodyPr>
          <a:lstStyle/>
          <a:p>
            <a:pPr marL="285750" indent="-285750" algn="just"/>
            <a:r>
              <a:rPr lang="en-US" sz="2000" b="1" dirty="0">
                <a:solidFill>
                  <a:schemeClr val="tx1"/>
                </a:solidFill>
                <a:latin typeface="Times New Roman" panose="02020603050405020304" pitchFamily="18" charset="0"/>
                <a:cs typeface="Times New Roman" panose="02020603050405020304" pitchFamily="18" charset="0"/>
              </a:rPr>
              <a:t>Yahoo!:</a:t>
            </a:r>
          </a:p>
          <a:p>
            <a:pPr marL="742950" lvl="1" indent="-285750" algn="just"/>
            <a:r>
              <a:rPr lang="en-US" sz="2000" dirty="0">
                <a:solidFill>
                  <a:schemeClr val="tx1"/>
                </a:solidFill>
                <a:latin typeface="Times New Roman" panose="02020603050405020304" pitchFamily="18" charset="0"/>
                <a:cs typeface="Times New Roman" panose="02020603050405020304" pitchFamily="18" charset="0"/>
              </a:rPr>
              <a:t>19/02/2008 </a:t>
            </a:r>
            <a:r>
              <a:rPr lang="en-US" sz="2000" dirty="0" err="1">
                <a:solidFill>
                  <a:schemeClr val="tx1"/>
                </a:solidFill>
                <a:latin typeface="Times New Roman" panose="02020603050405020304" pitchFamily="18" charset="0"/>
                <a:cs typeface="Times New Roman" panose="02020603050405020304" pitchFamily="18" charset="0"/>
              </a:rPr>
              <a:t>Có</a:t>
            </a:r>
            <a:r>
              <a:rPr lang="en-US" sz="2000" dirty="0">
                <a:solidFill>
                  <a:schemeClr val="tx1"/>
                </a:solidFill>
                <a:latin typeface="Times New Roman" panose="02020603050405020304" pitchFamily="18" charset="0"/>
                <a:cs typeface="Times New Roman" panose="02020603050405020304" pitchFamily="18" charset="0"/>
              </a:rPr>
              <a:t> 10000 node </a:t>
            </a:r>
            <a:r>
              <a:rPr lang="en-US" sz="2000" dirty="0" err="1">
                <a:solidFill>
                  <a:schemeClr val="tx1"/>
                </a:solidFill>
                <a:latin typeface="Times New Roman" panose="02020603050405020304" pitchFamily="18" charset="0"/>
                <a:cs typeface="Times New Roman" panose="02020603050405020304" pitchFamily="18" charset="0"/>
              </a:rPr>
              <a:t>cho</a:t>
            </a:r>
            <a:r>
              <a:rPr lang="en-US" sz="2000" dirty="0">
                <a:solidFill>
                  <a:schemeClr val="tx1"/>
                </a:solidFill>
                <a:latin typeface="Times New Roman" panose="02020603050405020304" pitchFamily="18" charset="0"/>
                <a:cs typeface="Times New Roman" panose="02020603050405020304" pitchFamily="18" charset="0"/>
              </a:rPr>
              <a:t> 1 </a:t>
            </a:r>
            <a:r>
              <a:rPr lang="en-US" sz="2000" dirty="0" err="1">
                <a:solidFill>
                  <a:schemeClr val="tx1"/>
                </a:solidFill>
                <a:latin typeface="Times New Roman" panose="02020603050405020304" pitchFamily="18" charset="0"/>
                <a:cs typeface="Times New Roman" panose="02020603050405020304" pitchFamily="18" charset="0"/>
              </a:rPr>
              <a:t>Hadoop</a:t>
            </a:r>
            <a:r>
              <a:rPr lang="en-US" sz="2000" dirty="0">
                <a:solidFill>
                  <a:schemeClr val="tx1"/>
                </a:solidFill>
                <a:latin typeface="Times New Roman" panose="02020603050405020304" pitchFamily="18" charset="0"/>
                <a:cs typeface="Times New Roman" panose="02020603050405020304" pitchFamily="18" charset="0"/>
              </a:rPr>
              <a:t> Cluster </a:t>
            </a:r>
            <a:r>
              <a:rPr lang="en-US" sz="2000" dirty="0" err="1">
                <a:solidFill>
                  <a:schemeClr val="tx1"/>
                </a:solidFill>
                <a:latin typeface="Times New Roman" panose="02020603050405020304" pitchFamily="18" charset="0"/>
                <a:cs typeface="Times New Roman" panose="02020603050405020304" pitchFamily="18" charset="0"/>
              </a:rPr>
              <a:t>được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sử</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dụng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trong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hệ</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thống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tìm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kiếm</a:t>
            </a:r>
            <a:r>
              <a:rPr lang="en-US" sz="2000" dirty="0">
                <a:solidFill>
                  <a:schemeClr val="tx1"/>
                </a:solidFill>
                <a:latin typeface="Times New Roman" panose="02020603050405020304" pitchFamily="18" charset="0"/>
                <a:cs typeface="Times New Roman" panose="02020603050405020304" pitchFamily="18" charset="0"/>
              </a:rPr>
              <a:t> Yahoo </a:t>
            </a:r>
            <a:r>
              <a:rPr lang="en-US" sz="2000" dirty="0" err="1">
                <a:solidFill>
                  <a:schemeClr val="tx1"/>
                </a:solidFill>
                <a:latin typeface="Times New Roman" panose="02020603050405020304" pitchFamily="18" charset="0"/>
                <a:cs typeface="Times New Roman" panose="02020603050405020304" pitchFamily="18" charset="0"/>
              </a:rPr>
              <a:t>Webmap</a:t>
            </a:r>
            <a:r>
              <a:rPr lang="en-US" sz="2000" dirty="0">
                <a:solidFill>
                  <a:schemeClr val="tx1"/>
                </a:solidFill>
                <a:latin typeface="Times New Roman" panose="02020603050405020304" pitchFamily="18" charset="0"/>
                <a:cs typeface="Times New Roman" panose="02020603050405020304" pitchFamily="18" charset="0"/>
              </a:rPr>
              <a:t>.</a:t>
            </a:r>
          </a:p>
          <a:p>
            <a:pPr marL="742950" lvl="1" indent="-285750" algn="just"/>
            <a:endParaRPr lang="en-US" sz="2000" dirty="0">
              <a:solidFill>
                <a:schemeClr val="tx1"/>
              </a:solidFill>
              <a:latin typeface="Times New Roman" panose="02020603050405020304" pitchFamily="18" charset="0"/>
              <a:cs typeface="Times New Roman" panose="02020603050405020304" pitchFamily="18" charset="0"/>
            </a:endParaRPr>
          </a:p>
          <a:p>
            <a:pPr marL="285750" indent="-285750" algn="just"/>
            <a:r>
              <a:rPr lang="en-US" sz="2000" b="1" dirty="0">
                <a:solidFill>
                  <a:schemeClr val="tx1"/>
                </a:solidFill>
                <a:latin typeface="Times New Roman" panose="02020603050405020304" pitchFamily="18" charset="0"/>
                <a:cs typeface="Times New Roman" panose="02020603050405020304" pitchFamily="18" charset="0"/>
              </a:rPr>
              <a:t>Facebook:</a:t>
            </a:r>
          </a:p>
          <a:p>
            <a:pPr marL="742950" lvl="1" indent="-285750" algn="just"/>
            <a:r>
              <a:rPr lang="en-US" sz="2000" dirty="0">
                <a:solidFill>
                  <a:schemeClr val="tx1"/>
                </a:solidFill>
                <a:latin typeface="Times New Roman" panose="02020603050405020304" pitchFamily="18" charset="0"/>
                <a:cs typeface="Times New Roman" panose="02020603050405020304" pitchFamily="18" charset="0"/>
              </a:rPr>
              <a:t>2010 Facebook </a:t>
            </a:r>
            <a:r>
              <a:rPr lang="en-US" sz="2000" dirty="0" err="1">
                <a:solidFill>
                  <a:schemeClr val="tx1"/>
                </a:solidFill>
                <a:latin typeface="Times New Roman" panose="02020603050405020304" pitchFamily="18" charset="0"/>
                <a:cs typeface="Times New Roman" panose="02020603050405020304" pitchFamily="18" charset="0"/>
              </a:rPr>
              <a:t>sở</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hữu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những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Hadoop</a:t>
            </a:r>
            <a:r>
              <a:rPr lang="en-US" sz="2000" dirty="0">
                <a:solidFill>
                  <a:schemeClr val="tx1"/>
                </a:solidFill>
                <a:latin typeface="Times New Roman" panose="02020603050405020304" pitchFamily="18" charset="0"/>
                <a:cs typeface="Times New Roman" panose="02020603050405020304" pitchFamily="18" charset="0"/>
              </a:rPr>
              <a:t> Cluster </a:t>
            </a:r>
            <a:r>
              <a:rPr lang="en-US" sz="2000" dirty="0" err="1">
                <a:solidFill>
                  <a:schemeClr val="tx1"/>
                </a:solidFill>
                <a:latin typeface="Times New Roman" panose="02020603050405020304" pitchFamily="18" charset="0"/>
                <a:cs typeface="Times New Roman" panose="02020603050405020304" pitchFamily="18" charset="0"/>
              </a:rPr>
              <a:t>lớn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nhất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thế</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giới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với</a:t>
            </a:r>
            <a:r>
              <a:rPr lang="en-US" sz="2000" dirty="0">
                <a:solidFill>
                  <a:schemeClr val="tx1"/>
                </a:solidFill>
                <a:latin typeface="Times New Roman" panose="02020603050405020304" pitchFamily="18" charset="0"/>
                <a:cs typeface="Times New Roman" panose="02020603050405020304" pitchFamily="18" charset="0"/>
              </a:rPr>
              <a:t> 21 PB </a:t>
            </a:r>
            <a:r>
              <a:rPr lang="en-US" sz="2000" dirty="0" err="1">
                <a:solidFill>
                  <a:schemeClr val="tx1"/>
                </a:solidFill>
                <a:latin typeface="Times New Roman" panose="02020603050405020304" pitchFamily="18" charset="0"/>
                <a:cs typeface="Times New Roman" panose="02020603050405020304" pitchFamily="18" charset="0"/>
              </a:rPr>
              <a:t>lưu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trữ</a:t>
            </a:r>
            <a:r>
              <a:rPr lang="en-US" sz="2000" dirty="0">
                <a:solidFill>
                  <a:schemeClr val="tx1"/>
                </a:solidFill>
                <a:latin typeface="Times New Roman" panose="02020603050405020304" pitchFamily="18" charset="0"/>
                <a:cs typeface="Times New Roman" panose="02020603050405020304" pitchFamily="18" charset="0"/>
              </a:rPr>
              <a:t>.</a:t>
            </a:r>
          </a:p>
          <a:p>
            <a:pPr marL="742950" lvl="1" indent="-285750" algn="just"/>
            <a:r>
              <a:rPr lang="en-US" sz="2000" dirty="0">
                <a:solidFill>
                  <a:schemeClr val="tx1"/>
                </a:solidFill>
                <a:latin typeface="Times New Roman" panose="02020603050405020304" pitchFamily="18" charset="0"/>
                <a:cs typeface="Times New Roman" panose="02020603050405020304" pitchFamily="18" charset="0"/>
              </a:rPr>
              <a:t>13/06/2012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đã</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tăng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lên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đến</a:t>
            </a:r>
            <a:r>
              <a:rPr lang="en-US" sz="2000" dirty="0">
                <a:solidFill>
                  <a:schemeClr val="tx1"/>
                </a:solidFill>
                <a:latin typeface="Times New Roman" panose="02020603050405020304" pitchFamily="18" charset="0"/>
                <a:cs typeface="Times New Roman" panose="02020603050405020304" pitchFamily="18" charset="0"/>
              </a:rPr>
              <a:t> 100PB.</a:t>
            </a:r>
          </a:p>
          <a:p>
            <a:pPr marL="457200" lvl="1" indent="0" algn="just">
              <a:buNone/>
            </a:pPr>
            <a:endParaRPr lang="en-US"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398429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3" end="3"/>
                                            </p:txEl>
                                          </p:spTgt>
                                        </p:tgtEl>
                                        <p:attrNameLst>
                                          <p:attrName>style.visibility</p:attrName>
                                        </p:attrNameLst>
                                      </p:cBhvr>
                                      <p:to>
                                        <p:strVal val="visible"/>
                                      </p:to>
                                    </p:set>
                                    <p:animEffect transition="in" filter="fade">
                                      <p:cBhvr>
                                        <p:cTn id="21" dur="1000"/>
                                        <p:tgtEl>
                                          <p:spTgt spid="175">
                                            <p:txEl>
                                              <p:pRg st="3" end="3"/>
                                            </p:txEl>
                                          </p:spTgt>
                                        </p:tgtEl>
                                      </p:cBhvr>
                                    </p:animEffect>
                                    <p:anim calcmode="lin" valueType="num">
                                      <p:cBhvr>
                                        <p:cTn id="22"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4" end="4"/>
                                            </p:txEl>
                                          </p:spTgt>
                                        </p:tgtEl>
                                        <p:attrNameLst>
                                          <p:attrName>style.visibility</p:attrName>
                                        </p:attrNameLst>
                                      </p:cBhvr>
                                      <p:to>
                                        <p:strVal val="visible"/>
                                      </p:to>
                                    </p:set>
                                    <p:animEffect transition="in" filter="fade">
                                      <p:cBhvr>
                                        <p:cTn id="28" dur="1000"/>
                                        <p:tgtEl>
                                          <p:spTgt spid="175">
                                            <p:txEl>
                                              <p:pRg st="4" end="4"/>
                                            </p:txEl>
                                          </p:spTgt>
                                        </p:tgtEl>
                                      </p:cBhvr>
                                    </p:animEffect>
                                    <p:anim calcmode="lin" valueType="num">
                                      <p:cBhvr>
                                        <p:cTn id="29" dur="1000" fill="hold"/>
                                        <p:tgtEl>
                                          <p:spTgt spid="17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5">
                                            <p:txEl>
                                              <p:pRg st="5" end="5"/>
                                            </p:txEl>
                                          </p:spTgt>
                                        </p:tgtEl>
                                        <p:attrNameLst>
                                          <p:attrName>style.visibility</p:attrName>
                                        </p:attrNameLst>
                                      </p:cBhvr>
                                      <p:to>
                                        <p:strVal val="visible"/>
                                      </p:to>
                                    </p:set>
                                    <p:animEffect transition="in" filter="fade">
                                      <p:cBhvr>
                                        <p:cTn id="35" dur="1000"/>
                                        <p:tgtEl>
                                          <p:spTgt spid="175">
                                            <p:txEl>
                                              <p:pRg st="5" end="5"/>
                                            </p:txEl>
                                          </p:spTgt>
                                        </p:tgtEl>
                                      </p:cBhvr>
                                    </p:animEffect>
                                    <p:anim calcmode="lin" valueType="num">
                                      <p:cBhvr>
                                        <p:cTn id="36" dur="1000" fill="hold"/>
                                        <p:tgtEl>
                                          <p:spTgt spid="175">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17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a:spLocks noGrp="1"/>
          </p:cNvSpPr>
          <p:nvPr>
            <p:ph type="ctrTitle"/>
          </p:nvPr>
        </p:nvSpPr>
        <p:spPr>
          <a:xfrm>
            <a:off x="304800" y="2971800"/>
            <a:ext cx="8686800" cy="860600"/>
          </a:xfrm>
          <a:prstGeom prst="rect">
            <a:avLst/>
          </a:prstGeom>
        </p:spPr>
        <p:txBody>
          <a:bodyPr spcFirstLastPara="1" wrap="square" lIns="91425" tIns="91425" rIns="91425" bIns="91425" anchor="b" anchorCtr="0">
            <a:noAutofit/>
          </a:bodyPr>
          <a:lstStyle/>
          <a:p>
            <a:pPr lvl="0"/>
            <a:r>
              <a:rPr lang="en-US" sz="2800" dirty="0" err="1">
                <a:effectLst>
                  <a:outerShdw blurRad="38100" dist="38100" dir="2700000" algn="tl">
                    <a:srgbClr val="000000">
                      <a:alpha val="43137"/>
                    </a:srgbClr>
                  </a:outerShdw>
                </a:effectLst>
                <a:latin typeface="+mn-lt"/>
              </a:rPr>
              <a:t>Xử</a:t>
            </a:r>
            <a:r>
              <a:rPr lang="en-US" sz="2800" dirty="0">
                <a:effectLst>
                  <a:outerShdw blurRad="38100" dist="38100" dir="2700000" algn="tl">
                    <a:srgbClr val="000000">
                      <a:alpha val="43137"/>
                    </a:srgbClr>
                  </a:outerShdw>
                </a:effectLst>
                <a:latin typeface="+mn-lt"/>
              </a:rPr>
              <a:t> </a:t>
            </a:r>
            <a:r>
              <a:rPr lang="en-US" sz="2800" dirty="0" err="1">
                <a:effectLst>
                  <a:outerShdw blurRad="38100" dist="38100" dir="2700000" algn="tl">
                    <a:srgbClr val="000000">
                      <a:alpha val="43137"/>
                    </a:srgbClr>
                  </a:outerShdw>
                </a:effectLst>
                <a:latin typeface="+mn-lt"/>
              </a:rPr>
              <a:t>Lý</a:t>
            </a:r>
            <a:r>
              <a:rPr lang="en-US" sz="2800" dirty="0">
                <a:effectLst>
                  <a:outerShdw blurRad="38100" dist="38100" dir="2700000" algn="tl">
                    <a:srgbClr val="000000">
                      <a:alpha val="43137"/>
                    </a:srgbClr>
                  </a:outerShdw>
                </a:effectLst>
                <a:latin typeface="+mn-lt"/>
              </a:rPr>
              <a:t> </a:t>
            </a:r>
            <a:r>
              <a:rPr lang="en-US" sz="2800" dirty="0" err="1">
                <a:effectLst>
                  <a:outerShdw blurRad="38100" dist="38100" dir="2700000" algn="tl">
                    <a:srgbClr val="000000">
                      <a:alpha val="43137"/>
                    </a:srgbClr>
                  </a:outerShdw>
                </a:effectLst>
                <a:latin typeface="+mn-lt"/>
              </a:rPr>
              <a:t>Dữ</a:t>
            </a:r>
            <a:r>
              <a:rPr lang="en-US" sz="2800" dirty="0">
                <a:effectLst>
                  <a:outerShdw blurRad="38100" dist="38100" dir="2700000" algn="tl">
                    <a:srgbClr val="000000">
                      <a:alpha val="43137"/>
                    </a:srgbClr>
                  </a:outerShdw>
                </a:effectLst>
                <a:latin typeface="+mn-lt"/>
              </a:rPr>
              <a:t> </a:t>
            </a:r>
            <a:r>
              <a:rPr lang="en-US" sz="2800" dirty="0" err="1">
                <a:effectLst>
                  <a:outerShdw blurRad="38100" dist="38100" dir="2700000" algn="tl">
                    <a:srgbClr val="000000">
                      <a:alpha val="43137"/>
                    </a:srgbClr>
                  </a:outerShdw>
                </a:effectLst>
                <a:latin typeface="+mn-lt"/>
              </a:rPr>
              <a:t>Liệu</a:t>
            </a:r>
            <a:r>
              <a:rPr lang="en-US" sz="2800" dirty="0">
                <a:effectLst>
                  <a:outerShdw blurRad="38100" dist="38100" dir="2700000" algn="tl">
                    <a:srgbClr val="000000">
                      <a:alpha val="43137"/>
                    </a:srgbClr>
                  </a:outerShdw>
                </a:effectLst>
                <a:latin typeface="+mn-lt"/>
              </a:rPr>
              <a:t> </a:t>
            </a:r>
            <a:r>
              <a:rPr lang="en-US" sz="2800" dirty="0" err="1">
                <a:effectLst>
                  <a:outerShdw blurRad="38100" dist="38100" dir="2700000" algn="tl">
                    <a:srgbClr val="000000">
                      <a:alpha val="43137"/>
                    </a:srgbClr>
                  </a:outerShdw>
                </a:effectLst>
                <a:latin typeface="+mn-lt"/>
              </a:rPr>
              <a:t>Để</a:t>
            </a:r>
            <a:r>
              <a:rPr lang="en-US" sz="2800" dirty="0">
                <a:effectLst>
                  <a:outerShdw blurRad="38100" dist="38100" dir="2700000" algn="tl">
                    <a:srgbClr val="000000">
                      <a:alpha val="43137"/>
                    </a:srgbClr>
                  </a:outerShdw>
                </a:effectLst>
                <a:latin typeface="+mn-lt"/>
              </a:rPr>
              <a:t> </a:t>
            </a:r>
            <a:r>
              <a:rPr lang="en-US" sz="2800" dirty="0" err="1">
                <a:effectLst>
                  <a:outerShdw blurRad="38100" dist="38100" dir="2700000" algn="tl">
                    <a:srgbClr val="000000">
                      <a:alpha val="43137"/>
                    </a:srgbClr>
                  </a:outerShdw>
                </a:effectLst>
                <a:latin typeface="+mn-lt"/>
              </a:rPr>
              <a:t>Phục</a:t>
            </a:r>
            <a:r>
              <a:rPr lang="en-US" sz="2800" dirty="0">
                <a:effectLst>
                  <a:outerShdw blurRad="38100" dist="38100" dir="2700000" algn="tl">
                    <a:srgbClr val="000000">
                      <a:alpha val="43137"/>
                    </a:srgbClr>
                  </a:outerShdw>
                </a:effectLst>
                <a:latin typeface="+mn-lt"/>
              </a:rPr>
              <a:t> </a:t>
            </a:r>
            <a:r>
              <a:rPr lang="en-US" sz="2800" dirty="0" err="1">
                <a:effectLst>
                  <a:outerShdw blurRad="38100" dist="38100" dir="2700000" algn="tl">
                    <a:srgbClr val="000000">
                      <a:alpha val="43137"/>
                    </a:srgbClr>
                  </a:outerShdw>
                </a:effectLst>
                <a:latin typeface="+mn-lt"/>
              </a:rPr>
              <a:t>Vụ</a:t>
            </a:r>
            <a:r>
              <a:rPr lang="en-US" sz="2800" dirty="0">
                <a:effectLst>
                  <a:outerShdw blurRad="38100" dist="38100" dir="2700000" algn="tl">
                    <a:srgbClr val="000000">
                      <a:alpha val="43137"/>
                    </a:srgbClr>
                  </a:outerShdw>
                </a:effectLst>
                <a:latin typeface="+mn-lt"/>
              </a:rPr>
              <a:t> </a:t>
            </a:r>
            <a:r>
              <a:rPr lang="en-US" sz="2800" dirty="0" err="1">
                <a:effectLst>
                  <a:outerShdw blurRad="38100" dist="38100" dir="2700000" algn="tl">
                    <a:srgbClr val="000000">
                      <a:alpha val="43137"/>
                    </a:srgbClr>
                  </a:outerShdw>
                </a:effectLst>
                <a:latin typeface="+mn-lt"/>
              </a:rPr>
              <a:t>Quảng</a:t>
            </a:r>
            <a:r>
              <a:rPr lang="en-US" sz="2800" dirty="0">
                <a:effectLst>
                  <a:outerShdw blurRad="38100" dist="38100" dir="2700000" algn="tl">
                    <a:srgbClr val="000000">
                      <a:alpha val="43137"/>
                    </a:srgbClr>
                  </a:outerShdw>
                </a:effectLst>
                <a:latin typeface="+mn-lt"/>
              </a:rPr>
              <a:t> </a:t>
            </a:r>
            <a:r>
              <a:rPr lang="en-US" sz="2800" dirty="0" err="1">
                <a:effectLst>
                  <a:outerShdw blurRad="38100" dist="38100" dir="2700000" algn="tl">
                    <a:srgbClr val="000000">
                      <a:alpha val="43137"/>
                    </a:srgbClr>
                  </a:outerShdw>
                </a:effectLst>
                <a:latin typeface="+mn-lt"/>
              </a:rPr>
              <a:t>Cáo</a:t>
            </a:r>
            <a:r>
              <a:rPr lang="en-US" sz="2800" dirty="0">
                <a:effectLst>
                  <a:outerShdw blurRad="38100" dist="38100" dir="2700000" algn="tl">
                    <a:srgbClr val="000000">
                      <a:alpha val="43137"/>
                    </a:srgbClr>
                  </a:outerShdw>
                </a:effectLst>
                <a:latin typeface="+mn-lt"/>
              </a:rPr>
              <a:t> </a:t>
            </a:r>
            <a:r>
              <a:rPr lang="en-US" sz="2800" dirty="0" err="1">
                <a:effectLst>
                  <a:outerShdw blurRad="38100" dist="38100" dir="2700000" algn="tl">
                    <a:srgbClr val="000000">
                      <a:alpha val="43137"/>
                    </a:srgbClr>
                  </a:outerShdw>
                </a:effectLst>
                <a:latin typeface="+mn-lt"/>
              </a:rPr>
              <a:t>Như</a:t>
            </a:r>
            <a:r>
              <a:rPr lang="en-US" sz="2800" dirty="0">
                <a:effectLst>
                  <a:outerShdw blurRad="38100" dist="38100" dir="2700000" algn="tl">
                    <a:srgbClr val="000000">
                      <a:alpha val="43137"/>
                    </a:srgbClr>
                  </a:outerShdw>
                </a:effectLst>
                <a:latin typeface="+mn-lt"/>
              </a:rPr>
              <a:t> </a:t>
            </a:r>
            <a:r>
              <a:rPr lang="en-US" sz="2800" dirty="0" err="1">
                <a:effectLst>
                  <a:outerShdw blurRad="38100" dist="38100" dir="2700000" algn="tl">
                    <a:srgbClr val="000000">
                      <a:alpha val="43137"/>
                    </a:srgbClr>
                  </a:outerShdw>
                </a:effectLst>
                <a:latin typeface="+mn-lt"/>
              </a:rPr>
              <a:t>Thế</a:t>
            </a:r>
            <a:r>
              <a:rPr lang="en-US" sz="2800" dirty="0">
                <a:effectLst>
                  <a:outerShdw blurRad="38100" dist="38100" dir="2700000" algn="tl">
                    <a:srgbClr val="000000">
                      <a:alpha val="43137"/>
                    </a:srgbClr>
                  </a:outerShdw>
                </a:effectLst>
                <a:latin typeface="+mn-lt"/>
              </a:rPr>
              <a:t> </a:t>
            </a:r>
            <a:r>
              <a:rPr lang="en-US" sz="2800" dirty="0" err="1">
                <a:effectLst>
                  <a:outerShdw blurRad="38100" dist="38100" dir="2700000" algn="tl">
                    <a:srgbClr val="000000">
                      <a:alpha val="43137"/>
                    </a:srgbClr>
                  </a:outerShdw>
                </a:effectLst>
                <a:latin typeface="+mn-lt"/>
              </a:rPr>
              <a:t>Nào</a:t>
            </a:r>
            <a:r>
              <a:rPr lang="en-US" sz="2800" dirty="0">
                <a:effectLst>
                  <a:outerShdw blurRad="38100" dist="38100" dir="2700000" algn="tl">
                    <a:srgbClr val="000000">
                      <a:alpha val="43137"/>
                    </a:srgbClr>
                  </a:outerShdw>
                </a:effectLst>
                <a:latin typeface="+mn-lt"/>
              </a:rPr>
              <a:t> ?</a:t>
            </a:r>
            <a:endParaRPr sz="2800" dirty="0">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340400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Người</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Dùng</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Hadoop</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Nổi</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Bật</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600" y="1524000"/>
            <a:ext cx="4495800" cy="4724400"/>
          </a:xfrm>
          <a:prstGeom prst="rect">
            <a:avLst/>
          </a:prstGeom>
        </p:spPr>
        <p:txBody>
          <a:bodyPr spcFirstLastPara="1" wrap="square" lIns="91425" tIns="91425" rIns="91425" bIns="91425" anchor="t" anchorCtr="0">
            <a:noAutofit/>
          </a:bodyPr>
          <a:lstStyle/>
          <a:p>
            <a:pPr marL="285750" indent="-285750" algn="just">
              <a:spcBef>
                <a:spcPts val="1200"/>
              </a:spcBef>
              <a:spcAft>
                <a:spcPts val="1200"/>
              </a:spcAft>
            </a:pPr>
            <a:r>
              <a:rPr lang="en-US" sz="2000" dirty="0" err="1">
                <a:solidFill>
                  <a:schemeClr val="tx1"/>
                </a:solidFill>
                <a:latin typeface="Times New Roman" panose="02020603050405020304" pitchFamily="18" charset="0"/>
                <a:cs typeface="Times New Roman" panose="02020603050405020304" pitchFamily="18" charset="0"/>
              </a:rPr>
              <a:t>Trong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quá</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khứ</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quảng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cs typeface="Times New Roman" panose="02020603050405020304" pitchFamily="18" charset="0"/>
              </a:rPr>
              <a:t> Marketing </a:t>
            </a:r>
            <a:r>
              <a:rPr lang="en-US" sz="2000" dirty="0" err="1">
                <a:solidFill>
                  <a:schemeClr val="tx1"/>
                </a:solidFill>
                <a:latin typeface="Times New Roman" panose="02020603050405020304" pitchFamily="18" charset="0"/>
                <a:cs typeface="Times New Roman" panose="02020603050405020304" pitchFamily="18" charset="0"/>
              </a:rPr>
              <a:t>không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động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không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có</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tính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chọn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lọc</a:t>
            </a:r>
            <a:r>
              <a:rPr lang="en-US" sz="2000" dirty="0">
                <a:solidFill>
                  <a:schemeClr val="tx1"/>
                </a:solidFill>
                <a:latin typeface="Times New Roman" panose="02020603050405020304" pitchFamily="18" charset="0"/>
                <a:cs typeface="Times New Roman" panose="02020603050405020304" pitchFamily="18" charset="0"/>
              </a:rPr>
              <a:t>.</a:t>
            </a:r>
          </a:p>
          <a:p>
            <a:pPr marL="285750" indent="-285750" algn="just"/>
            <a:r>
              <a:rPr lang="en-US" sz="2000" dirty="0" err="1">
                <a:solidFill>
                  <a:schemeClr val="tx1"/>
                </a:solidFill>
                <a:latin typeface="Times New Roman" panose="02020603050405020304" pitchFamily="18" charset="0"/>
                <a:cs typeface="Times New Roman" panose="02020603050405020304" pitchFamily="18" charset="0"/>
              </a:rPr>
              <a:t>Sự</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chủ</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động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vẫn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chưa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được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đặt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tay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người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mua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hàng</a:t>
            </a:r>
            <a:r>
              <a:rPr lang="en-US" sz="2000" dirty="0">
                <a:solidFill>
                  <a:schemeClr val="tx1"/>
                </a:solidFill>
                <a:latin typeface="Times New Roman" panose="02020603050405020304" pitchFamily="18" charset="0"/>
                <a:cs typeface="Times New Roman" panose="02020603050405020304" pitchFamily="18" charset="0"/>
              </a:rPr>
              <a:t>.</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352800"/>
            <a:ext cx="3559788" cy="3125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447800"/>
            <a:ext cx="2743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440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a:solidFill>
                  <a:schemeClr val="accent1">
                    <a:lumMod val="50000"/>
                  </a:schemeClr>
                </a:solidFill>
                <a:effectLst>
                  <a:outerShdw blurRad="38100" dist="38100" dir="2700000" algn="tl">
                    <a:srgbClr val="000000">
                      <a:alpha val="43137"/>
                    </a:srgbClr>
                  </a:outerShdw>
                </a:effectLst>
                <a:latin typeface="+mn-lt"/>
              </a:rPr>
              <a:t>Big Data </a:t>
            </a:r>
            <a:r>
              <a:rPr lang="en-US" dirty="0" err="1">
                <a:solidFill>
                  <a:schemeClr val="accent1">
                    <a:lumMod val="50000"/>
                  </a:schemeClr>
                </a:solidFill>
                <a:effectLst>
                  <a:outerShdw blurRad="38100" dist="38100" dir="2700000" algn="tl">
                    <a:srgbClr val="000000">
                      <a:alpha val="43137"/>
                    </a:srgbClr>
                  </a:outerShdw>
                </a:effectLst>
                <a:latin typeface="+mn-lt"/>
              </a:rPr>
              <a:t>Là</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Gì</a:t>
            </a:r>
            <a:r>
              <a:rPr lang="en-US" dirty="0">
                <a:solidFill>
                  <a:schemeClr val="accent1">
                    <a:lumMod val="50000"/>
                  </a:schemeClr>
                </a:solidFill>
                <a:effectLst>
                  <a:outerShdw blurRad="38100" dist="38100" dir="2700000" algn="tl">
                    <a:srgbClr val="000000">
                      <a:alpha val="43137"/>
                    </a:srgbClr>
                  </a:outerShdw>
                </a:effectLst>
                <a:latin typeface="+mn-lt"/>
              </a:rPr>
              <a:t> ?</a:t>
            </a:r>
          </a:p>
        </p:txBody>
      </p:sp>
      <p:sp>
        <p:nvSpPr>
          <p:cNvPr id="175" name="Google Shape;175;p13"/>
          <p:cNvSpPr txBox="1">
            <a:spLocks noGrp="1"/>
          </p:cNvSpPr>
          <p:nvPr>
            <p:ph type="body" idx="1"/>
          </p:nvPr>
        </p:nvSpPr>
        <p:spPr>
          <a:xfrm>
            <a:off x="228600" y="1524000"/>
            <a:ext cx="8458200" cy="3810000"/>
          </a:xfrm>
          <a:prstGeom prst="rect">
            <a:avLst/>
          </a:prstGeom>
        </p:spPr>
        <p:txBody>
          <a:bodyPr spcFirstLastPara="1" wrap="square" lIns="91425" tIns="91425" rIns="91425" bIns="91425" anchor="t" anchorCtr="0">
            <a:noAutofit/>
          </a:bodyPr>
          <a:lstStyle/>
          <a:p>
            <a:pPr marL="285750" indent="-285750" algn="just">
              <a:lnSpc>
                <a:spcPct val="300000"/>
              </a:lnSpc>
            </a:pPr>
            <a:r>
              <a:rPr lang="en-US" sz="2000" dirty="0" err="1">
                <a:solidFill>
                  <a:schemeClr val="tx1"/>
                </a:solidFill>
                <a:latin typeface="Times New Roman" panose="02020603050405020304" pitchFamily="18" charset="0"/>
                <a:cs typeface="Times New Roman" panose="02020603050405020304" pitchFamily="18" charset="0"/>
              </a:rPr>
              <a:t>Tập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lớn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có</a:t>
            </a:r>
            <a:r>
              <a:rPr lang="en-US" sz="2000" dirty="0">
                <a:solidFill>
                  <a:schemeClr val="tx1"/>
                </a:solidFill>
                <a:latin typeface="Times New Roman" panose="02020603050405020304" pitchFamily="18" charset="0"/>
                <a:cs typeface="Times New Roman" panose="02020603050405020304" pitchFamily="18" charset="0"/>
              </a:rPr>
              <a:t> dung </a:t>
            </a:r>
            <a:r>
              <a:rPr lang="en-US" sz="2000" dirty="0" err="1">
                <a:solidFill>
                  <a:schemeClr val="tx1"/>
                </a:solidFill>
                <a:latin typeface="Times New Roman" panose="02020603050405020304" pitchFamily="18" charset="0"/>
                <a:cs typeface="Times New Roman" panose="02020603050405020304" pitchFamily="18" charset="0"/>
              </a:rPr>
              <a:t>lượng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khổng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lồ</a:t>
            </a:r>
            <a:r>
              <a:rPr lang="en-US" sz="2000" dirty="0">
                <a:solidFill>
                  <a:schemeClr val="tx1"/>
                </a:solidFill>
                <a:latin typeface="Times New Roman" panose="02020603050405020304" pitchFamily="18" charset="0"/>
                <a:cs typeface="Times New Roman" panose="02020603050405020304" pitchFamily="18" charset="0"/>
              </a:rPr>
              <a:t>.</a:t>
            </a:r>
          </a:p>
          <a:p>
            <a:pPr marL="285750" indent="-285750" algn="just">
              <a:lnSpc>
                <a:spcPct val="300000"/>
              </a:lnSpc>
            </a:pP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công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cụ</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xử</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lý</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truyền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thống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không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thể</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đảm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đương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được</a:t>
            </a:r>
            <a:r>
              <a:rPr lang="en-US" sz="2000" dirty="0">
                <a:solidFill>
                  <a:schemeClr val="tx1"/>
                </a:solidFill>
                <a:latin typeface="Times New Roman" panose="02020603050405020304" pitchFamily="18" charset="0"/>
                <a:cs typeface="Times New Roman" panose="02020603050405020304" pitchFamily="18" charset="0"/>
              </a:rPr>
              <a:t>.</a:t>
            </a:r>
            <a:endParaRPr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190393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Người</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Dùng</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Hadoop</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Nổi</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Bật</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599" y="1524000"/>
            <a:ext cx="8401049" cy="4724400"/>
          </a:xfrm>
          <a:prstGeom prst="rect">
            <a:avLst/>
          </a:prstGeom>
        </p:spPr>
        <p:txBody>
          <a:bodyPr spcFirstLastPara="1" wrap="square" lIns="91425" tIns="91425" rIns="91425" bIns="91425" anchor="t" anchorCtr="0">
            <a:noAutofit/>
          </a:bodyPr>
          <a:lstStyle/>
          <a:p>
            <a:pPr marL="285750" indent="-285750" algn="just">
              <a:spcBef>
                <a:spcPts val="1200"/>
              </a:spcBef>
              <a:spcAft>
                <a:spcPts val="1200"/>
              </a:spcAft>
            </a:pPr>
            <a:r>
              <a:rPr lang="en-US" sz="2000" dirty="0" err="1">
                <a:solidFill>
                  <a:schemeClr val="tx1"/>
                </a:solidFill>
                <a:latin typeface="Times New Roman" panose="02020603050405020304" pitchFamily="18" charset="0"/>
                <a:cs typeface="Times New Roman" panose="02020603050405020304" pitchFamily="18" charset="0"/>
              </a:rPr>
              <a:t>Bằng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sử</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dụng</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Hadoop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để</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khai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khối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này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sẽ</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giúp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chiến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dịch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tiếp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thị</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quảng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chính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quả</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hơn</a:t>
            </a:r>
            <a:r>
              <a:rPr lang="en-US" sz="2000" dirty="0">
                <a:solidFill>
                  <a:schemeClr val="tx1"/>
                </a:solidFill>
                <a:latin typeface="Times New Roman" panose="02020603050405020304" pitchFamily="18" charset="0"/>
                <a:cs typeface="Times New Roman" panose="02020603050405020304" pitchFamily="18" charset="0"/>
              </a:rPr>
              <a:t>.</a:t>
            </a:r>
          </a:p>
          <a:p>
            <a:pPr marL="285750" indent="-285750" algn="just"/>
            <a:endParaRPr lang="en-US"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pic>
        <p:nvPicPr>
          <p:cNvPr id="2" name="Picture 2" descr="Kết quả hình ảnh cho man with question m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49" y="2895600"/>
            <a:ext cx="3581399"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20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Người</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Dùng</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Hadoop</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Nổi</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Bật</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599" y="1524000"/>
            <a:ext cx="5353049" cy="4724400"/>
          </a:xfrm>
          <a:prstGeom prst="rect">
            <a:avLst/>
          </a:prstGeom>
        </p:spPr>
        <p:txBody>
          <a:bodyPr spcFirstLastPara="1" wrap="square" lIns="91425" tIns="91425" rIns="91425" bIns="91425" anchor="t" anchorCtr="0">
            <a:noAutofit/>
          </a:bodyPr>
          <a:lstStyle/>
          <a:p>
            <a:pPr marL="0" indent="0" algn="just">
              <a:buNone/>
            </a:pPr>
            <a:r>
              <a:rPr lang="en-US" sz="2000" b="1" dirty="0">
                <a:solidFill>
                  <a:schemeClr val="tx1"/>
                </a:solidFill>
                <a:latin typeface="Times New Roman" panose="02020603050405020304" pitchFamily="18" charset="0"/>
                <a:cs typeface="Times New Roman" panose="02020603050405020304" pitchFamily="18" charset="0"/>
              </a:rPr>
              <a:t>Lead Scoring:</a:t>
            </a:r>
          </a:p>
          <a:p>
            <a:pPr marL="285750" indent="-285750" algn="just">
              <a:spcBef>
                <a:spcPts val="1200"/>
              </a:spcBef>
              <a:spcAft>
                <a:spcPts val="1200"/>
              </a:spcAft>
            </a:pPr>
            <a:r>
              <a:rPr lang="en-US" sz="2000" dirty="0" err="1">
                <a:solidFill>
                  <a:schemeClr val="tx1"/>
                </a:solidFill>
                <a:latin typeface="Times New Roman" panose="02020603050405020304" pitchFamily="18" charset="0"/>
                <a:cs typeface="Times New Roman" panose="02020603050405020304" pitchFamily="18" charset="0"/>
              </a:rPr>
              <a:t>Dùng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để</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dự</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đoán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giúp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cải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thiện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quả</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tiếp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thị</a:t>
            </a:r>
            <a:r>
              <a:rPr lang="en-US" sz="2000" dirty="0">
                <a:solidFill>
                  <a:schemeClr val="tx1"/>
                </a:solidFill>
                <a:latin typeface="Times New Roman" panose="02020603050405020304" pitchFamily="18" charset="0"/>
                <a:cs typeface="Times New Roman" panose="02020603050405020304" pitchFamily="18" charset="0"/>
              </a:rPr>
              <a:t>.</a:t>
            </a:r>
          </a:p>
          <a:p>
            <a:pPr marL="285750" indent="-285750" algn="just">
              <a:spcBef>
                <a:spcPts val="1200"/>
              </a:spcBef>
              <a:spcAft>
                <a:spcPts val="1200"/>
              </a:spcAft>
            </a:pPr>
            <a:r>
              <a:rPr lang="en-US" sz="2000" dirty="0" err="1">
                <a:solidFill>
                  <a:schemeClr val="tx1"/>
                </a:solidFill>
                <a:latin typeface="Times New Roman" panose="02020603050405020304" pitchFamily="18" charset="0"/>
                <a:cs typeface="Times New Roman" panose="02020603050405020304" pitchFamily="18" charset="0"/>
              </a:rPr>
              <a:t>Với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sự</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phát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triển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thời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đại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kỹ</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thuật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số</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người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tiêu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dùng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đang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cung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cấp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khối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lượng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nhân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khổng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lồ</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dẫn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đến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việc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dự</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đoán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ngày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càng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chính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xác</a:t>
            </a:r>
            <a:r>
              <a:rPr lang="en-US" sz="2000" dirty="0">
                <a:solidFill>
                  <a:schemeClr val="tx1"/>
                </a:solidFill>
                <a:latin typeface="Times New Roman" panose="02020603050405020304" pitchFamily="18" charset="0"/>
                <a:cs typeface="Times New Roman" panose="02020603050405020304" pitchFamily="18" charset="0"/>
              </a:rPr>
              <a:t>.</a:t>
            </a:r>
          </a:p>
          <a:p>
            <a:pPr marL="285750" indent="-285750" algn="just"/>
            <a:endParaRPr lang="en-US"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pic>
        <p:nvPicPr>
          <p:cNvPr id="2" name="Picture 2" descr="Kết quả hình ảnh cho man with question m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600200"/>
            <a:ext cx="3276599"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6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animEffect transition="in" filter="fade">
                                      <p:cBhvr>
                                        <p:cTn id="7" dur="1000"/>
                                        <p:tgtEl>
                                          <p:spTgt spid="175">
                                            <p:txEl>
                                              <p:pRg st="1" end="1"/>
                                            </p:txEl>
                                          </p:spTgt>
                                        </p:tgtEl>
                                      </p:cBhvr>
                                    </p:animEffect>
                                    <p:anim calcmode="lin" valueType="num">
                                      <p:cBhvr>
                                        <p:cTn id="8"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2" end="2"/>
                                            </p:txEl>
                                          </p:spTgt>
                                        </p:tgtEl>
                                        <p:attrNameLst>
                                          <p:attrName>style.visibility</p:attrName>
                                        </p:attrNameLst>
                                      </p:cBhvr>
                                      <p:to>
                                        <p:strVal val="visible"/>
                                      </p:to>
                                    </p:set>
                                    <p:animEffect transition="in" filter="fade">
                                      <p:cBhvr>
                                        <p:cTn id="14" dur="1000"/>
                                        <p:tgtEl>
                                          <p:spTgt spid="175">
                                            <p:txEl>
                                              <p:pRg st="2" end="2"/>
                                            </p:txEl>
                                          </p:spTgt>
                                        </p:tgtEl>
                                      </p:cBhvr>
                                    </p:animEffect>
                                    <p:anim calcmode="lin" valueType="num">
                                      <p:cBhvr>
                                        <p:cTn id="15"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Người</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Dùng</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Hadoop</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Nổi</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Bật</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06541" y="1524000"/>
            <a:ext cx="5353049" cy="4724400"/>
          </a:xfrm>
          <a:prstGeom prst="rect">
            <a:avLst/>
          </a:prstGeom>
        </p:spPr>
        <p:txBody>
          <a:bodyPr spcFirstLastPara="1" wrap="square" lIns="91425" tIns="91425" rIns="91425" bIns="91425" anchor="t" anchorCtr="0">
            <a:noAutofit/>
          </a:bodyPr>
          <a:lstStyle/>
          <a:p>
            <a:pPr marL="0" indent="0" algn="just">
              <a:spcBef>
                <a:spcPts val="1200"/>
              </a:spcBef>
              <a:spcAft>
                <a:spcPts val="1200"/>
              </a:spcAft>
              <a:buNone/>
            </a:pPr>
            <a:r>
              <a:rPr lang="en-US" sz="2000" dirty="0" err="1">
                <a:solidFill>
                  <a:schemeClr val="tx1"/>
                </a:solidFill>
                <a:latin typeface="Times New Roman" panose="02020603050405020304" pitchFamily="18" charset="0"/>
                <a:cs typeface="Times New Roman" panose="02020603050405020304" pitchFamily="18" charset="0"/>
              </a:rPr>
              <a:t>Việc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dự</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đoán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này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dựa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trên</a:t>
            </a:r>
            <a:r>
              <a:rPr lang="en-US" sz="2000" dirty="0">
                <a:solidFill>
                  <a:schemeClr val="tx1"/>
                </a:solidFill>
                <a:latin typeface="Times New Roman" panose="02020603050405020304" pitchFamily="18" charset="0"/>
                <a:cs typeface="Times New Roman" panose="02020603050405020304" pitchFamily="18" charset="0"/>
              </a:rPr>
              <a:t> 3 </a:t>
            </a:r>
            <a:r>
              <a:rPr lang="en-US" sz="2000" dirty="0" err="1">
                <a:solidFill>
                  <a:schemeClr val="tx1"/>
                </a:solidFill>
                <a:latin typeface="Times New Roman" panose="02020603050405020304" pitchFamily="18" charset="0"/>
                <a:cs typeface="Times New Roman" panose="02020603050405020304" pitchFamily="18" charset="0"/>
              </a:rPr>
              <a:t>kiểu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chính</a:t>
            </a:r>
            <a:r>
              <a:rPr lang="en-US" sz="2000" dirty="0">
                <a:solidFill>
                  <a:schemeClr val="tx1"/>
                </a:solidFill>
                <a:latin typeface="Times New Roman" panose="02020603050405020304" pitchFamily="18" charset="0"/>
                <a:cs typeface="Times New Roman" panose="02020603050405020304" pitchFamily="18" charset="0"/>
              </a:rPr>
              <a:t>:</a:t>
            </a:r>
          </a:p>
          <a:p>
            <a:pPr marL="285750" indent="-285750" algn="just">
              <a:spcBef>
                <a:spcPts val="1200"/>
              </a:spcBef>
              <a:spcAft>
                <a:spcPts val="1200"/>
              </a:spcAft>
            </a:pPr>
            <a:r>
              <a:rPr lang="en-US" sz="2000" b="1" dirty="0">
                <a:solidFill>
                  <a:schemeClr val="tx1"/>
                </a:solidFill>
                <a:latin typeface="Times New Roman" panose="02020603050405020304" pitchFamily="18" charset="0"/>
                <a:cs typeface="Times New Roman" panose="02020603050405020304" pitchFamily="18" charset="0"/>
              </a:rPr>
              <a:t>Explicit (</a:t>
            </a:r>
            <a:r>
              <a:rPr lang="en-US" sz="2000" b="1" dirty="0" err="1">
                <a:solidFill>
                  <a:schemeClr val="tx1"/>
                </a:solidFill>
                <a:latin typeface="Times New Roman" panose="02020603050405020304" pitchFamily="18" charset="0"/>
                <a:cs typeface="Times New Roman" panose="02020603050405020304" pitchFamily="18" charset="0"/>
              </a:rPr>
              <a:t>Rõ</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ràng</a:t>
            </a:r>
            <a:r>
              <a:rPr lang="en-US" sz="2000" b="1"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về</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nhân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người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tiêu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dùng</a:t>
            </a:r>
            <a:r>
              <a:rPr lang="en-US" sz="2000" dirty="0">
                <a:solidFill>
                  <a:schemeClr val="tx1"/>
                </a:solidFill>
                <a:latin typeface="Times New Roman" panose="02020603050405020304" pitchFamily="18" charset="0"/>
                <a:cs typeface="Times New Roman" panose="02020603050405020304" pitchFamily="18" charset="0"/>
              </a:rPr>
              <a:t>. VD: </a:t>
            </a:r>
            <a:r>
              <a:rPr lang="en-US" sz="2000" dirty="0" err="1">
                <a:solidFill>
                  <a:schemeClr val="tx1"/>
                </a:solidFill>
                <a:latin typeface="Times New Roman" panose="02020603050405020304" pitchFamily="18" charset="0"/>
                <a:cs typeface="Times New Roman" panose="02020603050405020304" pitchFamily="18" charset="0"/>
              </a:rPr>
              <a:t>Công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việc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nơi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làm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việc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nơi</a:t>
            </a:r>
            <a:r>
              <a:rPr lang="en-US" sz="2000" dirty="0">
                <a:solidFill>
                  <a:schemeClr val="tx1"/>
                </a:solidFill>
                <a:latin typeface="Times New Roman" panose="02020603050405020304" pitchFamily="18" charset="0"/>
                <a:cs typeface="Times New Roman" panose="02020603050405020304" pitchFamily="18" charset="0"/>
              </a:rPr>
              <a:t> ở, </a:t>
            </a:r>
            <a:r>
              <a:rPr lang="en-US" sz="2000" dirty="0" err="1">
                <a:solidFill>
                  <a:schemeClr val="tx1"/>
                </a:solidFill>
                <a:latin typeface="Times New Roman" panose="02020603050405020304" pitchFamily="18" charset="0"/>
                <a:cs typeface="Times New Roman" panose="02020603050405020304" pitchFamily="18" charset="0"/>
              </a:rPr>
              <a:t>lĩnh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vực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làm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việc</a:t>
            </a:r>
            <a:r>
              <a:rPr lang="en-US" sz="2000" dirty="0">
                <a:solidFill>
                  <a:schemeClr val="tx1"/>
                </a:solidFill>
                <a:latin typeface="Times New Roman" panose="02020603050405020304" pitchFamily="18" charset="0"/>
                <a:cs typeface="Times New Roman" panose="02020603050405020304" pitchFamily="18" charset="0"/>
              </a:rPr>
              <a:t>,…</a:t>
            </a:r>
          </a:p>
          <a:p>
            <a:pPr marL="285750" indent="-285750" algn="just">
              <a:spcBef>
                <a:spcPts val="1200"/>
              </a:spcBef>
              <a:spcAft>
                <a:spcPts val="1200"/>
              </a:spcAft>
            </a:pPr>
            <a:r>
              <a:rPr lang="en-US" sz="2000" b="1" dirty="0">
                <a:solidFill>
                  <a:schemeClr val="tx1"/>
                </a:solidFill>
                <a:latin typeface="Times New Roman" panose="02020603050405020304" pitchFamily="18" charset="0"/>
                <a:cs typeface="Times New Roman" panose="02020603050405020304" pitchFamily="18" charset="0"/>
              </a:rPr>
              <a:t>Implicit (</a:t>
            </a:r>
            <a:r>
              <a:rPr lang="en-US" sz="2000" b="1" dirty="0" err="1">
                <a:solidFill>
                  <a:schemeClr val="tx1"/>
                </a:solidFill>
                <a:latin typeface="Times New Roman" panose="02020603050405020304" pitchFamily="18" charset="0"/>
                <a:cs typeface="Times New Roman" panose="02020603050405020304" pitchFamily="18" charset="0"/>
              </a:rPr>
              <a:t>Tiềm</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ẩn</a:t>
            </a:r>
            <a:r>
              <a:rPr lang="en-US" sz="2000" b="1"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về</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hoạt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động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người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tiêu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dùng</a:t>
            </a:r>
            <a:r>
              <a:rPr lang="en-US" sz="2000" dirty="0">
                <a:solidFill>
                  <a:schemeClr val="tx1"/>
                </a:solidFill>
                <a:latin typeface="Times New Roman" panose="02020603050405020304" pitchFamily="18" charset="0"/>
                <a:cs typeface="Times New Roman" panose="02020603050405020304" pitchFamily="18" charset="0"/>
              </a:rPr>
              <a:t>. VD: </a:t>
            </a:r>
            <a:r>
              <a:rPr lang="en-US" sz="2000" dirty="0" err="1">
                <a:solidFill>
                  <a:schemeClr val="tx1"/>
                </a:solidFill>
                <a:latin typeface="Times New Roman" panose="02020603050405020304" pitchFamily="18" charset="0"/>
                <a:cs typeface="Times New Roman" panose="02020603050405020304" pitchFamily="18" charset="0"/>
              </a:rPr>
              <a:t>Hoạt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động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trên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Website,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nội</a:t>
            </a:r>
            <a:r>
              <a:rPr lang="en-US" sz="2000" dirty="0">
                <a:solidFill>
                  <a:schemeClr val="tx1"/>
                </a:solidFill>
                <a:latin typeface="Times New Roman" panose="02020603050405020304" pitchFamily="18" charset="0"/>
                <a:cs typeface="Times New Roman" panose="02020603050405020304" pitchFamily="18" charset="0"/>
              </a:rPr>
              <a:t> dung </a:t>
            </a:r>
            <a:r>
              <a:rPr lang="en-US" sz="2000" dirty="0" err="1">
                <a:solidFill>
                  <a:schemeClr val="tx1"/>
                </a:solidFill>
                <a:latin typeface="Times New Roman" panose="02020603050405020304" pitchFamily="18" charset="0"/>
                <a:cs typeface="Times New Roman" panose="02020603050405020304" pitchFamily="18" charset="0"/>
              </a:rPr>
              <a:t>mà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họ</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quan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tâm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tần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suất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mở</a:t>
            </a:r>
            <a:r>
              <a:rPr lang="en-US" sz="2000" dirty="0">
                <a:solidFill>
                  <a:schemeClr val="tx1"/>
                </a:solidFill>
                <a:latin typeface="Times New Roman" panose="02020603050405020304" pitchFamily="18" charset="0"/>
                <a:cs typeface="Times New Roman" panose="02020603050405020304" pitchFamily="18" charset="0"/>
              </a:rPr>
              <a:t> email,…</a:t>
            </a:r>
          </a:p>
          <a:p>
            <a:pPr marL="285750" indent="-285750" algn="just">
              <a:spcBef>
                <a:spcPts val="1200"/>
              </a:spcBef>
              <a:spcAft>
                <a:spcPts val="1200"/>
              </a:spcAft>
            </a:pPr>
            <a:r>
              <a:rPr lang="en-US" sz="2000" b="1" dirty="0">
                <a:solidFill>
                  <a:schemeClr val="tx1"/>
                </a:solidFill>
                <a:latin typeface="Times New Roman" panose="02020603050405020304" pitchFamily="18" charset="0"/>
                <a:cs typeface="Times New Roman" panose="02020603050405020304" pitchFamily="18" charset="0"/>
              </a:rPr>
              <a:t>Social (</a:t>
            </a:r>
            <a:r>
              <a:rPr lang="en-US" sz="2000" b="1" dirty="0" err="1">
                <a:solidFill>
                  <a:schemeClr val="tx1"/>
                </a:solidFill>
                <a:latin typeface="Times New Roman" panose="02020603050405020304" pitchFamily="18" charset="0"/>
                <a:cs typeface="Times New Roman" panose="02020603050405020304" pitchFamily="18" charset="0"/>
              </a:rPr>
              <a:t>Mạng</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xã</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hội</a:t>
            </a:r>
            <a:r>
              <a:rPr lang="en-US" sz="2000" b="1"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về</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người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tiêu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dùng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trong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quá</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trình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tham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gia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mạng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xã</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hội</a:t>
            </a:r>
            <a:r>
              <a:rPr lang="en-US" sz="2000" dirty="0">
                <a:solidFill>
                  <a:schemeClr val="tx1"/>
                </a:solidFill>
                <a:latin typeface="Times New Roman" panose="02020603050405020304" pitchFamily="18" charset="0"/>
                <a:cs typeface="Times New Roman" panose="02020603050405020304" pitchFamily="18" charset="0"/>
              </a:rPr>
              <a:t>.</a:t>
            </a:r>
          </a:p>
          <a:p>
            <a:pPr marL="285750" indent="-285750" algn="just"/>
            <a:endParaRPr lang="en-US"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pic>
        <p:nvPicPr>
          <p:cNvPr id="2" name="Picture 2" descr="Kết quả hình ảnh cho man with question m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752600"/>
            <a:ext cx="3276599"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24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3" end="3"/>
                                            </p:txEl>
                                          </p:spTgt>
                                        </p:tgtEl>
                                        <p:attrNameLst>
                                          <p:attrName>style.visibility</p:attrName>
                                        </p:attrNameLst>
                                      </p:cBhvr>
                                      <p:to>
                                        <p:strVal val="visible"/>
                                      </p:to>
                                    </p:set>
                                    <p:animEffect transition="in" filter="fade">
                                      <p:cBhvr>
                                        <p:cTn id="28" dur="1000"/>
                                        <p:tgtEl>
                                          <p:spTgt spid="175">
                                            <p:txEl>
                                              <p:pRg st="3" end="3"/>
                                            </p:txEl>
                                          </p:spTgt>
                                        </p:tgtEl>
                                      </p:cBhvr>
                                    </p:animEffect>
                                    <p:anim calcmode="lin" valueType="num">
                                      <p:cBhvr>
                                        <p:cTn id="29"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Người</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Dùng</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Hadoop</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Nổi</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Bật</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599" y="1524000"/>
            <a:ext cx="5715001" cy="4724400"/>
          </a:xfrm>
          <a:prstGeom prst="rect">
            <a:avLst/>
          </a:prstGeom>
        </p:spPr>
        <p:txBody>
          <a:bodyPr spcFirstLastPara="1" wrap="square" lIns="91425" tIns="91425" rIns="91425" bIns="91425" anchor="t" anchorCtr="0">
            <a:noAutofit/>
          </a:bodyPr>
          <a:lstStyle/>
          <a:p>
            <a:pPr marL="0" indent="0" algn="just">
              <a:buNone/>
            </a:pPr>
            <a:r>
              <a:rPr lang="en-US" sz="2000" dirty="0" err="1">
                <a:solidFill>
                  <a:schemeClr val="tx1"/>
                </a:solidFill>
                <a:latin typeface="Times New Roman" panose="02020603050405020304" pitchFamily="18" charset="0"/>
                <a:cs typeface="Times New Roman" panose="02020603050405020304" pitchFamily="18" charset="0"/>
              </a:rPr>
              <a:t>Từ</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nguồn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khổng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lồ</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này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hệ</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thống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sử</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dụng</a:t>
            </a:r>
            <a:r>
              <a:rPr lang="en-US" sz="2000" dirty="0">
                <a:solidFill>
                  <a:schemeClr val="tx1"/>
                </a:solidFill>
                <a:latin typeface="Times New Roman" panose="02020603050405020304" pitchFamily="18" charset="0"/>
                <a:cs typeface="Times New Roman" panose="02020603050405020304" pitchFamily="18" charset="0"/>
              </a:rPr>
              <a:t> Big Data </a:t>
            </a:r>
            <a:r>
              <a:rPr lang="en-US" sz="2000" dirty="0" err="1">
                <a:solidFill>
                  <a:schemeClr val="tx1"/>
                </a:solidFill>
                <a:latin typeface="Times New Roman" panose="02020603050405020304" pitchFamily="18" charset="0"/>
                <a:cs typeface="Times New Roman" panose="02020603050405020304" pitchFamily="18" charset="0"/>
              </a:rPr>
              <a:t>có</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nhiệm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vụ</a:t>
            </a:r>
            <a:r>
              <a:rPr lang="en-US" sz="2000" dirty="0">
                <a:solidFill>
                  <a:schemeClr val="tx1"/>
                </a:solidFill>
                <a:latin typeface="Times New Roman" panose="02020603050405020304" pitchFamily="18" charset="0"/>
                <a:cs typeface="Times New Roman" panose="02020603050405020304" pitchFamily="18" charset="0"/>
              </a:rPr>
              <a:t>:</a:t>
            </a:r>
          </a:p>
          <a:p>
            <a:pPr marL="285750" indent="-285750" algn="just">
              <a:spcBef>
                <a:spcPts val="1200"/>
              </a:spcBef>
              <a:spcAft>
                <a:spcPts val="1200"/>
              </a:spcAft>
            </a:pPr>
            <a:r>
              <a:rPr lang="en-US" sz="2000" dirty="0" err="1">
                <a:solidFill>
                  <a:schemeClr val="tx1"/>
                </a:solidFill>
                <a:latin typeface="Times New Roman" panose="02020603050405020304" pitchFamily="18" charset="0"/>
                <a:cs typeface="Times New Roman" panose="02020603050405020304" pitchFamily="18" charset="0"/>
              </a:rPr>
              <a:t>Sàng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lọc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phân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tích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chọn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lựa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về</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hoạt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động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thói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quen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người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dùng</a:t>
            </a:r>
            <a:r>
              <a:rPr lang="en-US" sz="2000" dirty="0">
                <a:solidFill>
                  <a:schemeClr val="tx1"/>
                </a:solidFill>
                <a:latin typeface="Times New Roman" panose="02020603050405020304" pitchFamily="18" charset="0"/>
                <a:cs typeface="Times New Roman" panose="02020603050405020304" pitchFamily="18" charset="0"/>
              </a:rPr>
              <a:t>.</a:t>
            </a:r>
          </a:p>
          <a:p>
            <a:pPr marL="285750" indent="-285750" algn="just">
              <a:spcBef>
                <a:spcPts val="1200"/>
              </a:spcBef>
              <a:spcAft>
                <a:spcPts val="1200"/>
              </a:spcAft>
            </a:pPr>
            <a:r>
              <a:rPr lang="en-US" sz="2000" dirty="0" err="1">
                <a:solidFill>
                  <a:schemeClr val="tx1"/>
                </a:solidFill>
                <a:latin typeface="Times New Roman" panose="02020603050405020304" pitchFamily="18" charset="0"/>
                <a:cs typeface="Times New Roman" panose="02020603050405020304" pitchFamily="18" charset="0"/>
              </a:rPr>
              <a:t>Chuyển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đã</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được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phân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tích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này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thành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thông</a:t>
            </a:r>
            <a:r>
              <a:rPr lang="en-US" sz="2000" dirty="0">
                <a:solidFill>
                  <a:schemeClr val="tx1"/>
                </a:solidFill>
                <a:latin typeface="Times New Roman" panose="02020603050405020304" pitchFamily="18" charset="0"/>
                <a:cs typeface="Times New Roman" panose="02020603050405020304" pitchFamily="18" charset="0"/>
              </a:rPr>
              <a:t> tin </a:t>
            </a:r>
            <a:r>
              <a:rPr lang="en-US" sz="2000" dirty="0" err="1">
                <a:solidFill>
                  <a:schemeClr val="tx1"/>
                </a:solidFill>
                <a:latin typeface="Times New Roman" panose="02020603050405020304" pitchFamily="18" charset="0"/>
                <a:cs typeface="Times New Roman" panose="02020603050405020304" pitchFamily="18" charset="0"/>
              </a:rPr>
              <a:t>hiểu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biết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về</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người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tiêu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dùng</a:t>
            </a:r>
            <a:r>
              <a:rPr lang="en-US" sz="2000" dirty="0">
                <a:solidFill>
                  <a:schemeClr val="tx1"/>
                </a:solidFill>
                <a:latin typeface="Times New Roman" panose="02020603050405020304" pitchFamily="18" charset="0"/>
                <a:cs typeface="Times New Roman" panose="02020603050405020304" pitchFamily="18" charset="0"/>
              </a:rPr>
              <a:t>.</a:t>
            </a:r>
          </a:p>
          <a:p>
            <a:pPr marL="285750" indent="-285750" algn="just">
              <a:spcBef>
                <a:spcPts val="1200"/>
              </a:spcBef>
              <a:spcAft>
                <a:spcPts val="1200"/>
              </a:spcAft>
            </a:pPr>
            <a:r>
              <a:rPr lang="en-US" sz="2000" dirty="0" err="1">
                <a:solidFill>
                  <a:schemeClr val="tx1"/>
                </a:solidFill>
                <a:latin typeface="Times New Roman" panose="02020603050405020304" pitchFamily="18" charset="0"/>
                <a:cs typeface="Times New Roman" panose="02020603050405020304" pitchFamily="18" charset="0"/>
              </a:rPr>
              <a:t>Giúp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doanh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nghiệp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nắm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bắt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chính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nhất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hướng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người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tiêu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dùng</a:t>
            </a:r>
            <a:r>
              <a:rPr lang="en-US" sz="2000" dirty="0">
                <a:solidFill>
                  <a:schemeClr val="tx1"/>
                </a:solidFill>
                <a:latin typeface="Times New Roman" panose="02020603050405020304" pitchFamily="18" charset="0"/>
                <a:cs typeface="Times New Roman" panose="02020603050405020304" pitchFamily="18" charset="0"/>
              </a:rPr>
              <a:t>.</a:t>
            </a:r>
          </a:p>
          <a:p>
            <a:pPr marL="285750" indent="-285750" algn="just">
              <a:spcBef>
                <a:spcPts val="1200"/>
              </a:spcBef>
              <a:spcAft>
                <a:spcPts val="1200"/>
              </a:spcAft>
            </a:pPr>
            <a:r>
              <a:rPr lang="en-US" sz="2000" dirty="0" err="1">
                <a:solidFill>
                  <a:schemeClr val="tx1"/>
                </a:solidFill>
                <a:latin typeface="Times New Roman" panose="02020603050405020304" pitchFamily="18" charset="0"/>
                <a:cs typeface="Times New Roman" panose="02020603050405020304" pitchFamily="18" charset="0"/>
              </a:rPr>
              <a:t>Cung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cấp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thông</a:t>
            </a:r>
            <a:r>
              <a:rPr lang="en-US" sz="2000" dirty="0">
                <a:solidFill>
                  <a:schemeClr val="tx1"/>
                </a:solidFill>
                <a:latin typeface="Times New Roman" panose="02020603050405020304" pitchFamily="18" charset="0"/>
                <a:cs typeface="Times New Roman" panose="02020603050405020304" pitchFamily="18" charset="0"/>
              </a:rPr>
              <a:t> tin </a:t>
            </a:r>
            <a:r>
              <a:rPr lang="en-US" sz="2000" dirty="0" err="1">
                <a:solidFill>
                  <a:schemeClr val="tx1"/>
                </a:solidFill>
                <a:latin typeface="Times New Roman" panose="02020603050405020304" pitchFamily="18" charset="0"/>
                <a:cs typeface="Times New Roman" panose="02020603050405020304" pitchFamily="18" charset="0"/>
              </a:rPr>
              <a:t>về</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thế</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phát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triển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vận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động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lĩnh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vực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đang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kinh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doanh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cũng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như</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cả</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nền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kinh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tế</a:t>
            </a:r>
            <a:r>
              <a:rPr lang="en-US" sz="2000" dirty="0">
                <a:solidFill>
                  <a:schemeClr val="tx1"/>
                </a:solidFill>
                <a:latin typeface="Times New Roman" panose="02020603050405020304" pitchFamily="18" charset="0"/>
                <a:cs typeface="Times New Roman" panose="02020603050405020304" pitchFamily="18" charset="0"/>
              </a:rPr>
              <a:t>.</a:t>
            </a:r>
          </a:p>
          <a:p>
            <a:pPr marL="285750" indent="-285750" algn="just"/>
            <a:endParaRPr lang="en-US"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pic>
        <p:nvPicPr>
          <p:cNvPr id="2" name="Picture 2" descr="Kết quả hình ảnh cho man with question m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524000"/>
            <a:ext cx="2971799"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69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3" end="3"/>
                                            </p:txEl>
                                          </p:spTgt>
                                        </p:tgtEl>
                                        <p:attrNameLst>
                                          <p:attrName>style.visibility</p:attrName>
                                        </p:attrNameLst>
                                      </p:cBhvr>
                                      <p:to>
                                        <p:strVal val="visible"/>
                                      </p:to>
                                    </p:set>
                                    <p:animEffect transition="in" filter="fade">
                                      <p:cBhvr>
                                        <p:cTn id="28" dur="1000"/>
                                        <p:tgtEl>
                                          <p:spTgt spid="175">
                                            <p:txEl>
                                              <p:pRg st="3" end="3"/>
                                            </p:txEl>
                                          </p:spTgt>
                                        </p:tgtEl>
                                      </p:cBhvr>
                                    </p:animEffect>
                                    <p:anim calcmode="lin" valueType="num">
                                      <p:cBhvr>
                                        <p:cTn id="29"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5">
                                            <p:txEl>
                                              <p:pRg st="4" end="4"/>
                                            </p:txEl>
                                          </p:spTgt>
                                        </p:tgtEl>
                                        <p:attrNameLst>
                                          <p:attrName>style.visibility</p:attrName>
                                        </p:attrNameLst>
                                      </p:cBhvr>
                                      <p:to>
                                        <p:strVal val="visible"/>
                                      </p:to>
                                    </p:set>
                                    <p:animEffect transition="in" filter="fade">
                                      <p:cBhvr>
                                        <p:cTn id="35" dur="1000"/>
                                        <p:tgtEl>
                                          <p:spTgt spid="175">
                                            <p:txEl>
                                              <p:pRg st="4" end="4"/>
                                            </p:txEl>
                                          </p:spTgt>
                                        </p:tgtEl>
                                      </p:cBhvr>
                                    </p:animEffect>
                                    <p:anim calcmode="lin" valueType="num">
                                      <p:cBhvr>
                                        <p:cTn id="36" dur="1000" fill="hold"/>
                                        <p:tgtEl>
                                          <p:spTgt spid="17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7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Ứng</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Dụng</a:t>
            </a:r>
            <a:r>
              <a:rPr lang="en-US" dirty="0">
                <a:solidFill>
                  <a:schemeClr val="accent1">
                    <a:lumMod val="50000"/>
                  </a:schemeClr>
                </a:solidFill>
                <a:effectLst>
                  <a:outerShdw blurRad="38100" dist="38100" dir="2700000" algn="tl">
                    <a:srgbClr val="000000">
                      <a:alpha val="43137"/>
                    </a:srgbClr>
                  </a:outerShdw>
                </a:effectLst>
                <a:latin typeface="+mn-lt"/>
              </a:rPr>
              <a:t> Big Data </a:t>
            </a:r>
            <a:r>
              <a:rPr lang="en-US" dirty="0" err="1">
                <a:solidFill>
                  <a:schemeClr val="accent1">
                    <a:lumMod val="50000"/>
                  </a:schemeClr>
                </a:solidFill>
                <a:effectLst>
                  <a:outerShdw blurRad="38100" dist="38100" dir="2700000" algn="tl">
                    <a:srgbClr val="000000">
                      <a:alpha val="43137"/>
                    </a:srgbClr>
                  </a:outerShdw>
                </a:effectLst>
                <a:latin typeface="+mn-lt"/>
              </a:rPr>
              <a:t>Vào</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Quảng</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Cáo</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Trực</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Tuyến</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599" y="1524000"/>
            <a:ext cx="8616463" cy="4724400"/>
          </a:xfrm>
          <a:prstGeom prst="rect">
            <a:avLst/>
          </a:prstGeom>
        </p:spPr>
        <p:txBody>
          <a:bodyPr spcFirstLastPara="1" wrap="square" lIns="91425" tIns="91425" rIns="91425" bIns="91425" anchor="t" anchorCtr="0">
            <a:noAutofit/>
          </a:bodyPr>
          <a:lstStyle/>
          <a:p>
            <a:pPr marL="285750" indent="-285750" algn="just">
              <a:spcBef>
                <a:spcPts val="1200"/>
              </a:spcBef>
              <a:spcAft>
                <a:spcPts val="1200"/>
              </a:spcAft>
            </a:pPr>
            <a:r>
              <a:rPr lang="en-US" sz="2000" dirty="0" err="1">
                <a:solidFill>
                  <a:schemeClr val="tx1"/>
                </a:solidFill>
                <a:latin typeface="Times New Roman" panose="02020603050405020304" pitchFamily="18" charset="0"/>
                <a:cs typeface="Times New Roman" panose="02020603050405020304" pitchFamily="18" charset="0"/>
              </a:rPr>
              <a:t>Giúp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doanh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nghiệp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đưa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ra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hình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thức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chiến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lược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quảng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phù</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hợp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với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từng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nhóm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khách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hàng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cụ</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thể</a:t>
            </a:r>
            <a:r>
              <a:rPr lang="en-US" sz="2000" dirty="0">
                <a:solidFill>
                  <a:schemeClr val="tx1"/>
                </a:solidFill>
                <a:latin typeface="Times New Roman" panose="02020603050405020304" pitchFamily="18" charset="0"/>
                <a:cs typeface="Times New Roman" panose="02020603050405020304" pitchFamily="18" charset="0"/>
              </a:rPr>
              <a:t> hay Targeted Advertising</a:t>
            </a:r>
          </a:p>
          <a:p>
            <a:pPr marL="285750" indent="-285750" algn="just">
              <a:spcBef>
                <a:spcPts val="1200"/>
              </a:spcBef>
              <a:spcAft>
                <a:spcPts val="1200"/>
              </a:spcAft>
            </a:pPr>
            <a:r>
              <a:rPr lang="en-US" sz="2000" dirty="0" err="1">
                <a:solidFill>
                  <a:schemeClr val="tx1"/>
                </a:solidFill>
                <a:latin typeface="Times New Roman" panose="02020603050405020304" pitchFamily="18" charset="0"/>
                <a:cs typeface="Times New Roman" panose="02020603050405020304" pitchFamily="18" charset="0"/>
              </a:rPr>
              <a:t>Thay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vì</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quảng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xuất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hiện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tràn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lan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gây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khó</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chịu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thì</a:t>
            </a:r>
            <a:r>
              <a:rPr lang="en-US" sz="2000" dirty="0">
                <a:solidFill>
                  <a:schemeClr val="tx1"/>
                </a:solidFill>
                <a:latin typeface="Times New Roman" panose="02020603050405020304" pitchFamily="18" charset="0"/>
                <a:cs typeface="Times New Roman" panose="02020603050405020304" pitchFamily="18" charset="0"/>
              </a:rPr>
              <a:t> Targeted Advertising </a:t>
            </a:r>
            <a:r>
              <a:rPr lang="en-US" sz="2000" dirty="0" err="1">
                <a:solidFill>
                  <a:schemeClr val="tx1"/>
                </a:solidFill>
                <a:latin typeface="Times New Roman" panose="02020603050405020304" pitchFamily="18" charset="0"/>
                <a:cs typeface="Times New Roman" panose="02020603050405020304" pitchFamily="18" charset="0"/>
              </a:rPr>
              <a:t>sẽ</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chỉ</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hiển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thị</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quảng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tới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một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nhóm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đối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tượng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có</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cầu</a:t>
            </a:r>
            <a:r>
              <a:rPr lang="en-US" sz="2000" dirty="0">
                <a:solidFill>
                  <a:schemeClr val="tx1"/>
                </a:solidFill>
                <a:latin typeface="Times New Roman" panose="02020603050405020304" pitchFamily="18" charset="0"/>
                <a:cs typeface="Times New Roman" panose="02020603050405020304" pitchFamily="18" charset="0"/>
              </a:rPr>
              <a:t>.</a:t>
            </a:r>
          </a:p>
          <a:p>
            <a:pPr marL="285750" indent="-285750" algn="just">
              <a:spcBef>
                <a:spcPts val="1200"/>
              </a:spcBef>
              <a:spcAft>
                <a:spcPts val="1200"/>
              </a:spcAft>
            </a:pPr>
            <a:r>
              <a:rPr lang="en-US" sz="2000" dirty="0" err="1">
                <a:solidFill>
                  <a:schemeClr val="tx1"/>
                </a:solidFill>
                <a:latin typeface="Times New Roman" panose="02020603050405020304" pitchFamily="18" charset="0"/>
                <a:cs typeface="Times New Roman" panose="02020603050405020304" pitchFamily="18" charset="0"/>
              </a:rPr>
              <a:t>Nâng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cao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quả</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quảng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tiết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kiệm</a:t>
            </a:r>
            <a:r>
              <a:rPr lang="en-US" sz="2000" dirty="0">
                <a:solidFill>
                  <a:schemeClr val="tx1"/>
                </a:solidFill>
                <a:latin typeface="Times New Roman" panose="02020603050405020304" pitchFamily="18" charset="0"/>
                <a:cs typeface="Times New Roman" panose="02020603050405020304" pitchFamily="18" charset="0"/>
              </a:rPr>
              <a:t> chi </a:t>
            </a:r>
            <a:r>
              <a:rPr lang="en-US" sz="2000" dirty="0" err="1">
                <a:solidFill>
                  <a:schemeClr val="tx1"/>
                </a:solidFill>
                <a:latin typeface="Times New Roman" panose="02020603050405020304" pitchFamily="18" charset="0"/>
                <a:cs typeface="Times New Roman" panose="02020603050405020304" pitchFamily="18" charset="0"/>
              </a:rPr>
              <a:t>phí</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doanh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nghiệp</a:t>
            </a:r>
            <a:r>
              <a:rPr lang="en-US" sz="2000" dirty="0">
                <a:solidFill>
                  <a:schemeClr val="tx1"/>
                </a:solidFill>
                <a:latin typeface="Times New Roman" panose="02020603050405020304" pitchFamily="18" charset="0"/>
                <a:cs typeface="Times New Roman" panose="02020603050405020304" pitchFamily="18" charset="0"/>
              </a:rPr>
              <a:t>.</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pic>
        <p:nvPicPr>
          <p:cNvPr id="2050" name="Picture 2" descr="http://urekamedia.com/data/uploaded/images/photo_news/800x800/news_20140516032233/2.png_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2888" y="3962400"/>
            <a:ext cx="5632174"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90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Ứng</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Dụng</a:t>
            </a:r>
            <a:r>
              <a:rPr lang="en-US" dirty="0">
                <a:solidFill>
                  <a:schemeClr val="accent1">
                    <a:lumMod val="50000"/>
                  </a:schemeClr>
                </a:solidFill>
                <a:effectLst>
                  <a:outerShdw blurRad="38100" dist="38100" dir="2700000" algn="tl">
                    <a:srgbClr val="000000">
                      <a:alpha val="43137"/>
                    </a:srgbClr>
                  </a:outerShdw>
                </a:effectLst>
                <a:latin typeface="+mn-lt"/>
              </a:rPr>
              <a:t> Big Data </a:t>
            </a:r>
            <a:r>
              <a:rPr lang="en-US" dirty="0" err="1">
                <a:solidFill>
                  <a:schemeClr val="accent1">
                    <a:lumMod val="50000"/>
                  </a:schemeClr>
                </a:solidFill>
                <a:effectLst>
                  <a:outerShdw blurRad="38100" dist="38100" dir="2700000" algn="tl">
                    <a:srgbClr val="000000">
                      <a:alpha val="43137"/>
                    </a:srgbClr>
                  </a:outerShdw>
                </a:effectLst>
                <a:latin typeface="+mn-lt"/>
              </a:rPr>
              <a:t>Vào</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Quảng</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Cáo</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Trực</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Tuyến</a:t>
            </a:r>
            <a:endParaRPr lang="en-US" dirty="0">
              <a:solidFill>
                <a:schemeClr val="accent1">
                  <a:lumMod val="50000"/>
                </a:schemeClr>
              </a:solidFill>
              <a:effectLst>
                <a:outerShdw blurRad="38100" dist="38100" dir="2700000" algn="tl">
                  <a:srgbClr val="000000">
                    <a:alpha val="43137"/>
                  </a:srgbClr>
                </a:outerShdw>
              </a:effectLst>
              <a:latin typeface="+mn-lt"/>
            </a:endParaRPr>
          </a:p>
        </p:txBody>
      </p:sp>
      <p:sp>
        <p:nvSpPr>
          <p:cNvPr id="175" name="Google Shape;175;p13"/>
          <p:cNvSpPr txBox="1">
            <a:spLocks noGrp="1"/>
          </p:cNvSpPr>
          <p:nvPr>
            <p:ph type="body" idx="1"/>
          </p:nvPr>
        </p:nvSpPr>
        <p:spPr>
          <a:xfrm>
            <a:off x="228599" y="1524000"/>
            <a:ext cx="5562601" cy="4724400"/>
          </a:xfrm>
          <a:prstGeom prst="rect">
            <a:avLst/>
          </a:prstGeom>
        </p:spPr>
        <p:txBody>
          <a:bodyPr spcFirstLastPara="1" wrap="square" lIns="91425" tIns="91425" rIns="91425" bIns="91425" anchor="t" anchorCtr="0">
            <a:noAutofit/>
          </a:bodyPr>
          <a:lstStyle/>
          <a:p>
            <a:pPr marL="0" indent="0" algn="just">
              <a:spcBef>
                <a:spcPts val="1200"/>
              </a:spcBef>
              <a:spcAft>
                <a:spcPts val="1200"/>
              </a:spcAft>
              <a:buNone/>
            </a:pPr>
            <a:r>
              <a:rPr lang="en-US" sz="2000" dirty="0" err="1">
                <a:solidFill>
                  <a:schemeClr val="tx1"/>
                </a:solidFill>
                <a:latin typeface="Times New Roman" panose="02020603050405020304" pitchFamily="18" charset="0"/>
                <a:cs typeface="Times New Roman" panose="02020603050405020304" pitchFamily="18" charset="0"/>
              </a:rPr>
              <a:t>Trên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thế</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giới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có</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những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đơn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vị</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khai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sử</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dụng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nguồn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khổng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lồ</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này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quả</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như</a:t>
            </a:r>
            <a:r>
              <a:rPr lang="en-US" sz="2000" dirty="0">
                <a:solidFill>
                  <a:schemeClr val="tx1"/>
                </a:solidFill>
                <a:latin typeface="Times New Roman" panose="02020603050405020304" pitchFamily="18" charset="0"/>
                <a:cs typeface="Times New Roman" panose="02020603050405020304" pitchFamily="18" charset="0"/>
              </a:rPr>
              <a:t> : Google, Facebook, Amazon,…</a:t>
            </a:r>
          </a:p>
          <a:p>
            <a:pPr marL="285750" indent="-285750"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Google</a:t>
            </a:r>
            <a:r>
              <a:rPr lang="vi-VN" sz="2000" dirty="0">
                <a:solidFill>
                  <a:schemeClr val="tx1"/>
                </a:solidFill>
                <a:latin typeface="Times New Roman" panose="02020603050405020304" pitchFamily="18" charset="0"/>
                <a:cs typeface="Times New Roman" panose="02020603050405020304" pitchFamily="18" charset="0"/>
              </a:rPr>
              <a:t> xây dựng chiến lược Big Data của mình dựa trên thói quen sử dụng dịch vụ của khách hàng trên Google Search,YouTube…</a:t>
            </a:r>
            <a:endParaRPr lang="en-US" sz="2000" dirty="0">
              <a:solidFill>
                <a:schemeClr val="tx1"/>
              </a:solidFill>
              <a:latin typeface="Times New Roman" panose="02020603050405020304" pitchFamily="18" charset="0"/>
              <a:cs typeface="Times New Roman" panose="02020603050405020304" pitchFamily="18" charset="0"/>
            </a:endParaRPr>
          </a:p>
          <a:p>
            <a:pPr marL="285750" indent="-285750"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Facebook</a:t>
            </a:r>
            <a:r>
              <a:rPr lang="vi-VN" sz="2000" dirty="0">
                <a:solidFill>
                  <a:schemeClr val="tx1"/>
                </a:solidFill>
                <a:latin typeface="Times New Roman" panose="02020603050405020304" pitchFamily="18" charset="0"/>
                <a:cs typeface="Times New Roman" panose="02020603050405020304" pitchFamily="18" charset="0"/>
              </a:rPr>
              <a:t> xây dựng chiến lược Big Data dựa trên việc quản lí các kết nối bạn bè của người dùng trên mạng xã hội.</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pic>
        <p:nvPicPr>
          <p:cNvPr id="6146" name="Picture 2" descr="Kết quả hình ảnh cho googl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298" y="3505200"/>
            <a:ext cx="2971800" cy="19812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Kết quả hình ảnh cho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181600"/>
            <a:ext cx="329394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44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a:spLocks noGrp="1"/>
          </p:cNvSpPr>
          <p:nvPr>
            <p:ph type="ctrTitle"/>
          </p:nvPr>
        </p:nvSpPr>
        <p:spPr>
          <a:xfrm>
            <a:off x="1981200" y="3048000"/>
            <a:ext cx="8686800" cy="860600"/>
          </a:xfrm>
          <a:prstGeom prst="rect">
            <a:avLst/>
          </a:prstGeom>
        </p:spPr>
        <p:txBody>
          <a:bodyPr spcFirstLastPara="1" wrap="square" lIns="91425" tIns="91425" rIns="91425" bIns="91425" anchor="b" anchorCtr="0">
            <a:noAutofit/>
          </a:bodyPr>
          <a:lstStyle/>
          <a:p>
            <a:pPr lvl="0"/>
            <a:r>
              <a:rPr lang="en-US" sz="6000" dirty="0">
                <a:effectLst>
                  <a:outerShdw blurRad="38100" dist="38100" dir="2700000" algn="tl">
                    <a:srgbClr val="000000">
                      <a:alpha val="43137"/>
                    </a:srgbClr>
                  </a:outerShdw>
                </a:effectLst>
                <a:latin typeface="+mn-lt"/>
              </a:rPr>
              <a:t>Kafka</a:t>
            </a:r>
            <a:endParaRPr sz="6000" dirty="0">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7617691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a:solidFill>
                  <a:schemeClr val="accent1">
                    <a:lumMod val="50000"/>
                  </a:schemeClr>
                </a:solidFill>
                <a:effectLst>
                  <a:outerShdw blurRad="38100" dist="38100" dir="2700000" algn="tl">
                    <a:srgbClr val="000000">
                      <a:alpha val="43137"/>
                    </a:srgbClr>
                  </a:outerShdw>
                </a:effectLst>
                <a:latin typeface="+mn-lt"/>
              </a:rPr>
              <a:t>Kafka </a:t>
            </a:r>
          </a:p>
        </p:txBody>
      </p:sp>
      <p:sp>
        <p:nvSpPr>
          <p:cNvPr id="175" name="Google Shape;175;p13"/>
          <p:cNvSpPr txBox="1">
            <a:spLocks noGrp="1"/>
          </p:cNvSpPr>
          <p:nvPr>
            <p:ph type="body" idx="1"/>
          </p:nvPr>
        </p:nvSpPr>
        <p:spPr>
          <a:xfrm>
            <a:off x="228599" y="1524000"/>
            <a:ext cx="8763001" cy="4724400"/>
          </a:xfrm>
          <a:prstGeom prst="rect">
            <a:avLst/>
          </a:prstGeom>
        </p:spPr>
        <p:txBody>
          <a:bodyPr spcFirstLastPara="1" wrap="square" lIns="91425" tIns="91425" rIns="91425" bIns="91425" anchor="t" anchorCtr="0">
            <a:noAutofit/>
          </a:bodyPr>
          <a:lstStyle/>
          <a:p>
            <a:pPr marL="285750" indent="-285750"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Kafka</a:t>
            </a:r>
            <a:r>
              <a:rPr lang="vi-VN" sz="2000" dirty="0">
                <a:solidFill>
                  <a:schemeClr val="tx1"/>
                </a:solidFill>
                <a:latin typeface="Times New Roman" panose="02020603050405020304" pitchFamily="18" charset="0"/>
                <a:cs typeface="Times New Roman" panose="02020603050405020304" pitchFamily="18" charset="0"/>
              </a:rPr>
              <a:t> là hệ thống </a:t>
            </a:r>
            <a:r>
              <a:rPr lang="vi-VN" sz="2000" b="1" dirty="0">
                <a:solidFill>
                  <a:schemeClr val="tx1"/>
                </a:solidFill>
                <a:latin typeface="Times New Roman" panose="02020603050405020304" pitchFamily="18" charset="0"/>
                <a:cs typeface="Times New Roman" panose="02020603050405020304" pitchFamily="18" charset="0"/>
              </a:rPr>
              <a:t>message pub/sub </a:t>
            </a:r>
            <a:r>
              <a:rPr lang="vi-VN" sz="2000" dirty="0">
                <a:solidFill>
                  <a:schemeClr val="tx1"/>
                </a:solidFill>
                <a:latin typeface="Times New Roman" panose="02020603050405020304" pitchFamily="18" charset="0"/>
                <a:cs typeface="Times New Roman" panose="02020603050405020304" pitchFamily="18" charset="0"/>
              </a:rPr>
              <a:t>phân tán.</a:t>
            </a:r>
          </a:p>
          <a:p>
            <a:pPr marL="285750" indent="-285750"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Message</a:t>
            </a:r>
            <a:r>
              <a:rPr lang="vi-VN" sz="2000" dirty="0">
                <a:solidFill>
                  <a:schemeClr val="tx1"/>
                </a:solidFill>
                <a:latin typeface="Times New Roman" panose="02020603050405020304" pitchFamily="18" charset="0"/>
                <a:cs typeface="Times New Roman" panose="02020603050405020304" pitchFamily="18" charset="0"/>
              </a:rPr>
              <a:t> của </a:t>
            </a:r>
            <a:r>
              <a:rPr lang="vi-VN" sz="2000" b="1" dirty="0">
                <a:solidFill>
                  <a:schemeClr val="tx1"/>
                </a:solidFill>
                <a:latin typeface="Times New Roman" panose="02020603050405020304" pitchFamily="18" charset="0"/>
                <a:cs typeface="Times New Roman" panose="02020603050405020304" pitchFamily="18" charset="0"/>
              </a:rPr>
              <a:t>Kafka</a:t>
            </a:r>
            <a:r>
              <a:rPr lang="vi-VN" sz="2000" dirty="0">
                <a:solidFill>
                  <a:schemeClr val="tx1"/>
                </a:solidFill>
                <a:latin typeface="Times New Roman" panose="02020603050405020304" pitchFamily="18" charset="0"/>
                <a:cs typeface="Times New Roman" panose="02020603050405020304" pitchFamily="18" charset="0"/>
              </a:rPr>
              <a:t> được lưu trên đĩa cứng, đồng thời được </a:t>
            </a:r>
            <a:r>
              <a:rPr lang="vi-VN" sz="2000" b="1" dirty="0">
                <a:solidFill>
                  <a:schemeClr val="tx1"/>
                </a:solidFill>
                <a:latin typeface="Times New Roman" panose="02020603050405020304" pitchFamily="18" charset="0"/>
                <a:cs typeface="Times New Roman" panose="02020603050405020304" pitchFamily="18" charset="0"/>
              </a:rPr>
              <a:t>replicate</a:t>
            </a:r>
            <a:r>
              <a:rPr lang="vi-VN" sz="2000" dirty="0">
                <a:solidFill>
                  <a:schemeClr val="tx1"/>
                </a:solidFill>
                <a:latin typeface="Times New Roman" panose="02020603050405020304" pitchFamily="18" charset="0"/>
                <a:cs typeface="Times New Roman" panose="02020603050405020304" pitchFamily="18" charset="0"/>
              </a:rPr>
              <a:t> trong </a:t>
            </a:r>
            <a:r>
              <a:rPr lang="vi-VN" sz="2000" b="1" dirty="0">
                <a:solidFill>
                  <a:schemeClr val="tx1"/>
                </a:solidFill>
                <a:latin typeface="Times New Roman" panose="02020603050405020304" pitchFamily="18" charset="0"/>
                <a:cs typeface="Times New Roman" panose="02020603050405020304" pitchFamily="18" charset="0"/>
              </a:rPr>
              <a:t>cluster</a:t>
            </a:r>
            <a:r>
              <a:rPr lang="vi-VN" sz="2000" dirty="0">
                <a:solidFill>
                  <a:schemeClr val="tx1"/>
                </a:solidFill>
                <a:latin typeface="Times New Roman" panose="02020603050405020304" pitchFamily="18" charset="0"/>
                <a:cs typeface="Times New Roman" panose="02020603050405020304" pitchFamily="18" charset="0"/>
              </a:rPr>
              <a:t> giúp phòng tránh mất dữ liệu.</a:t>
            </a:r>
          </a:p>
          <a:p>
            <a:pPr marL="285750" indent="-285750"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Xây dựng các </a:t>
            </a:r>
            <a:r>
              <a:rPr lang="vi-VN" sz="2000" b="1" dirty="0">
                <a:solidFill>
                  <a:schemeClr val="tx1"/>
                </a:solidFill>
                <a:latin typeface="Times New Roman" panose="02020603050405020304" pitchFamily="18" charset="0"/>
                <a:cs typeface="Times New Roman" panose="02020603050405020304" pitchFamily="18" charset="0"/>
              </a:rPr>
              <a:t>pipeline stream </a:t>
            </a:r>
            <a:r>
              <a:rPr lang="vi-VN" sz="2000" dirty="0">
                <a:solidFill>
                  <a:schemeClr val="tx1"/>
                </a:solidFill>
                <a:latin typeface="Times New Roman" panose="02020603050405020304" pitchFamily="18" charset="0"/>
                <a:cs typeface="Times New Roman" panose="02020603050405020304" pitchFamily="18" charset="0"/>
              </a:rPr>
              <a:t>dữ liệu theo thời gian thực để nhận dữ liệu giữa các hệ thống hoặc ứng dụng một cách đáng tin cậy.</a:t>
            </a:r>
          </a:p>
          <a:p>
            <a:pPr marL="285750" indent="-285750"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Kafka</a:t>
            </a:r>
            <a:r>
              <a:rPr lang="vi-VN" sz="2000" dirty="0">
                <a:solidFill>
                  <a:schemeClr val="tx1"/>
                </a:solidFill>
                <a:latin typeface="Times New Roman" panose="02020603050405020304" pitchFamily="18" charset="0"/>
                <a:cs typeface="Times New Roman" panose="02020603050405020304" pitchFamily="18" charset="0"/>
              </a:rPr>
              <a:t> có thể hiểu là một hệ thống </a:t>
            </a:r>
            <a:r>
              <a:rPr lang="vi-VN" sz="2000" b="1" dirty="0">
                <a:solidFill>
                  <a:schemeClr val="tx1"/>
                </a:solidFill>
                <a:latin typeface="Times New Roman" panose="02020603050405020304" pitchFamily="18" charset="0"/>
                <a:cs typeface="Times New Roman" panose="02020603050405020304" pitchFamily="18" charset="0"/>
              </a:rPr>
              <a:t>logging</a:t>
            </a:r>
            <a:r>
              <a:rPr lang="vi-VN" sz="2000" dirty="0">
                <a:solidFill>
                  <a:schemeClr val="tx1"/>
                </a:solidFill>
                <a:latin typeface="Times New Roman" panose="02020603050405020304" pitchFamily="18" charset="0"/>
                <a:cs typeface="Times New Roman" panose="02020603050405020304" pitchFamily="18" charset="0"/>
              </a:rPr>
              <a:t>, nhằm lưu lại các trạng thái của hệ thống, nhằm phòng tránh mất thông tin.</a:t>
            </a:r>
          </a:p>
          <a:p>
            <a:pPr marL="285750" indent="-285750"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Stream Data</a:t>
            </a:r>
            <a:r>
              <a:rPr lang="vi-VN" sz="2000" dirty="0">
                <a:solidFill>
                  <a:schemeClr val="tx1"/>
                </a:solidFill>
                <a:latin typeface="Times New Roman" panose="02020603050405020304" pitchFamily="18" charset="0"/>
                <a:cs typeface="Times New Roman" panose="02020603050405020304" pitchFamily="18" charset="0"/>
              </a:rPr>
              <a:t>: Dòng dữ liệu, hãy tưởng tượng dữ liệu là nước trong 1 con suối.</a:t>
            </a:r>
          </a:p>
          <a:p>
            <a:pPr marL="285750" indent="-285750"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Data Pipeline: </a:t>
            </a:r>
            <a:r>
              <a:rPr lang="vi-VN" sz="2000" dirty="0">
                <a:solidFill>
                  <a:schemeClr val="tx1"/>
                </a:solidFill>
                <a:latin typeface="Times New Roman" panose="02020603050405020304" pitchFamily="18" charset="0"/>
                <a:cs typeface="Times New Roman" panose="02020603050405020304" pitchFamily="18" charset="0"/>
              </a:rPr>
              <a:t>Dùng để thiết lập kênh liên lạc giữa 2 hệ thống hoặc dịch vụ.</a:t>
            </a:r>
          </a:p>
          <a:p>
            <a:pPr marL="0" indent="0" algn="just">
              <a:spcBef>
                <a:spcPts val="1200"/>
              </a:spcBef>
              <a:spcAft>
                <a:spcPts val="1200"/>
              </a:spcAft>
              <a:buNone/>
            </a:pPr>
            <a:endParaRPr lang="vi-VN"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2" name="AutoShape 4" descr="Kết quả hình ảnh cho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0"/>
            <a:ext cx="2952750" cy="155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191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3" end="3"/>
                                            </p:txEl>
                                          </p:spTgt>
                                        </p:tgtEl>
                                        <p:attrNameLst>
                                          <p:attrName>style.visibility</p:attrName>
                                        </p:attrNameLst>
                                      </p:cBhvr>
                                      <p:to>
                                        <p:strVal val="visible"/>
                                      </p:to>
                                    </p:set>
                                    <p:animEffect transition="in" filter="fade">
                                      <p:cBhvr>
                                        <p:cTn id="28" dur="1000"/>
                                        <p:tgtEl>
                                          <p:spTgt spid="175">
                                            <p:txEl>
                                              <p:pRg st="3" end="3"/>
                                            </p:txEl>
                                          </p:spTgt>
                                        </p:tgtEl>
                                      </p:cBhvr>
                                    </p:animEffect>
                                    <p:anim calcmode="lin" valueType="num">
                                      <p:cBhvr>
                                        <p:cTn id="29"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5">
                                            <p:txEl>
                                              <p:pRg st="4" end="4"/>
                                            </p:txEl>
                                          </p:spTgt>
                                        </p:tgtEl>
                                        <p:attrNameLst>
                                          <p:attrName>style.visibility</p:attrName>
                                        </p:attrNameLst>
                                      </p:cBhvr>
                                      <p:to>
                                        <p:strVal val="visible"/>
                                      </p:to>
                                    </p:set>
                                    <p:animEffect transition="in" filter="fade">
                                      <p:cBhvr>
                                        <p:cTn id="35" dur="1000"/>
                                        <p:tgtEl>
                                          <p:spTgt spid="175">
                                            <p:txEl>
                                              <p:pRg st="4" end="4"/>
                                            </p:txEl>
                                          </p:spTgt>
                                        </p:tgtEl>
                                      </p:cBhvr>
                                    </p:animEffect>
                                    <p:anim calcmode="lin" valueType="num">
                                      <p:cBhvr>
                                        <p:cTn id="36" dur="1000" fill="hold"/>
                                        <p:tgtEl>
                                          <p:spTgt spid="17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75">
                                            <p:txEl>
                                              <p:pRg st="5" end="5"/>
                                            </p:txEl>
                                          </p:spTgt>
                                        </p:tgtEl>
                                        <p:attrNameLst>
                                          <p:attrName>style.visibility</p:attrName>
                                        </p:attrNameLst>
                                      </p:cBhvr>
                                      <p:to>
                                        <p:strVal val="visible"/>
                                      </p:to>
                                    </p:set>
                                    <p:animEffect transition="in" filter="fade">
                                      <p:cBhvr>
                                        <p:cTn id="42" dur="1000"/>
                                        <p:tgtEl>
                                          <p:spTgt spid="175">
                                            <p:txEl>
                                              <p:pRg st="5" end="5"/>
                                            </p:txEl>
                                          </p:spTgt>
                                        </p:tgtEl>
                                      </p:cBhvr>
                                    </p:animEffect>
                                    <p:anim calcmode="lin" valueType="num">
                                      <p:cBhvr>
                                        <p:cTn id="43" dur="1000" fill="hold"/>
                                        <p:tgtEl>
                                          <p:spTgt spid="17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7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a:solidFill>
                  <a:schemeClr val="accent1">
                    <a:lumMod val="50000"/>
                  </a:schemeClr>
                </a:solidFill>
                <a:effectLst>
                  <a:outerShdw blurRad="38100" dist="38100" dir="2700000" algn="tl">
                    <a:srgbClr val="000000">
                      <a:alpha val="43137"/>
                    </a:srgbClr>
                  </a:outerShdw>
                </a:effectLst>
                <a:latin typeface="+mn-lt"/>
              </a:rPr>
              <a:t>Kafka </a:t>
            </a:r>
          </a:p>
        </p:txBody>
      </p:sp>
      <p:sp>
        <p:nvSpPr>
          <p:cNvPr id="175" name="Google Shape;175;p13"/>
          <p:cNvSpPr txBox="1">
            <a:spLocks noGrp="1"/>
          </p:cNvSpPr>
          <p:nvPr>
            <p:ph type="body" idx="1"/>
          </p:nvPr>
        </p:nvSpPr>
        <p:spPr>
          <a:xfrm>
            <a:off x="228599" y="1524000"/>
            <a:ext cx="8686801" cy="4724400"/>
          </a:xfrm>
          <a:prstGeom prst="rect">
            <a:avLst/>
          </a:prstGeom>
        </p:spPr>
        <p:txBody>
          <a:bodyPr spcFirstLastPara="1" wrap="square" lIns="91425" tIns="91425" rIns="91425" bIns="91425" anchor="t" anchorCtr="0">
            <a:noAutofit/>
          </a:bodyPr>
          <a:lstStyle/>
          <a:p>
            <a:pPr marL="285750" indent="-285750"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Kafka</a:t>
            </a:r>
            <a:r>
              <a:rPr lang="vi-VN" sz="2000" dirty="0">
                <a:solidFill>
                  <a:schemeClr val="tx1"/>
                </a:solidFill>
                <a:latin typeface="Times New Roman" panose="02020603050405020304" pitchFamily="18" charset="0"/>
                <a:cs typeface="Times New Roman" panose="02020603050405020304" pitchFamily="18" charset="0"/>
              </a:rPr>
              <a:t> lưu, phân loại </a:t>
            </a:r>
            <a:r>
              <a:rPr lang="vi-VN" sz="2000" b="1" dirty="0">
                <a:solidFill>
                  <a:schemeClr val="tx1"/>
                </a:solidFill>
                <a:latin typeface="Times New Roman" panose="02020603050405020304" pitchFamily="18" charset="0"/>
                <a:cs typeface="Times New Roman" panose="02020603050405020304" pitchFamily="18" charset="0"/>
              </a:rPr>
              <a:t>message</a:t>
            </a:r>
            <a:r>
              <a:rPr lang="vi-VN" sz="2000" dirty="0">
                <a:solidFill>
                  <a:schemeClr val="tx1"/>
                </a:solidFill>
                <a:latin typeface="Times New Roman" panose="02020603050405020304" pitchFamily="18" charset="0"/>
                <a:cs typeface="Times New Roman" panose="02020603050405020304" pitchFamily="18" charset="0"/>
              </a:rPr>
              <a:t> theo </a:t>
            </a:r>
            <a:r>
              <a:rPr lang="vi-VN" sz="2000" b="1" dirty="0">
                <a:solidFill>
                  <a:schemeClr val="tx1"/>
                </a:solidFill>
                <a:latin typeface="Times New Roman" panose="02020603050405020304" pitchFamily="18" charset="0"/>
                <a:cs typeface="Times New Roman" panose="02020603050405020304" pitchFamily="18" charset="0"/>
              </a:rPr>
              <a:t>topics</a:t>
            </a:r>
            <a:r>
              <a:rPr lang="vi-VN" sz="2000" dirty="0">
                <a:solidFill>
                  <a:schemeClr val="tx1"/>
                </a:solidFill>
                <a:latin typeface="Times New Roman" panose="02020603050405020304" pitchFamily="18" charset="0"/>
                <a:cs typeface="Times New Roman" panose="02020603050405020304" pitchFamily="18" charset="0"/>
              </a:rPr>
              <a:t>.</a:t>
            </a:r>
          </a:p>
          <a:p>
            <a:pPr marL="285750" indent="-285750"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Kafka</a:t>
            </a:r>
            <a:r>
              <a:rPr lang="vi-VN" sz="2000" dirty="0">
                <a:solidFill>
                  <a:schemeClr val="tx1"/>
                </a:solidFill>
                <a:latin typeface="Times New Roman" panose="02020603050405020304" pitchFamily="18" charset="0"/>
                <a:cs typeface="Times New Roman" panose="02020603050405020304" pitchFamily="18" charset="0"/>
              </a:rPr>
              <a:t> sử dụng </a:t>
            </a:r>
            <a:r>
              <a:rPr lang="vi-VN" sz="2000" b="1" dirty="0">
                <a:solidFill>
                  <a:schemeClr val="tx1"/>
                </a:solidFill>
                <a:latin typeface="Times New Roman" panose="02020603050405020304" pitchFamily="18" charset="0"/>
                <a:cs typeface="Times New Roman" panose="02020603050405020304" pitchFamily="18" charset="0"/>
              </a:rPr>
              <a:t>producers</a:t>
            </a:r>
            <a:r>
              <a:rPr lang="vi-VN" sz="2000" dirty="0">
                <a:solidFill>
                  <a:schemeClr val="tx1"/>
                </a:solidFill>
                <a:latin typeface="Times New Roman" panose="02020603050405020304" pitchFamily="18" charset="0"/>
                <a:cs typeface="Times New Roman" panose="02020603050405020304" pitchFamily="18" charset="0"/>
              </a:rPr>
              <a:t> để </a:t>
            </a:r>
            <a:r>
              <a:rPr lang="vi-VN" sz="2000" b="1" dirty="0">
                <a:solidFill>
                  <a:schemeClr val="tx1"/>
                </a:solidFill>
                <a:latin typeface="Times New Roman" panose="02020603050405020304" pitchFamily="18" charset="0"/>
                <a:cs typeface="Times New Roman" panose="02020603050405020304" pitchFamily="18" charset="0"/>
              </a:rPr>
              <a:t>publish message </a:t>
            </a:r>
            <a:r>
              <a:rPr lang="vi-VN" sz="2000" dirty="0">
                <a:solidFill>
                  <a:schemeClr val="tx1"/>
                </a:solidFill>
                <a:latin typeface="Times New Roman" panose="02020603050405020304" pitchFamily="18" charset="0"/>
                <a:cs typeface="Times New Roman" panose="02020603050405020304" pitchFamily="18" charset="0"/>
              </a:rPr>
              <a:t>vào các </a:t>
            </a:r>
            <a:r>
              <a:rPr lang="vi-VN" sz="2000" b="1" dirty="0">
                <a:solidFill>
                  <a:schemeClr val="tx1"/>
                </a:solidFill>
                <a:latin typeface="Times New Roman" panose="02020603050405020304" pitchFamily="18" charset="0"/>
                <a:cs typeface="Times New Roman" panose="02020603050405020304" pitchFamily="18" charset="0"/>
              </a:rPr>
              <a:t>topics</a:t>
            </a:r>
            <a:r>
              <a:rPr lang="vi-VN" sz="2000" dirty="0">
                <a:solidFill>
                  <a:schemeClr val="tx1"/>
                </a:solidFill>
                <a:latin typeface="Times New Roman" panose="02020603050405020304" pitchFamily="18" charset="0"/>
                <a:cs typeface="Times New Roman" panose="02020603050405020304" pitchFamily="18" charset="0"/>
              </a:rPr>
              <a:t> ở trên.</a:t>
            </a:r>
          </a:p>
          <a:p>
            <a:pPr marL="285750" indent="-285750"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Kafka</a:t>
            </a:r>
            <a:r>
              <a:rPr lang="vi-VN" sz="2000" dirty="0">
                <a:solidFill>
                  <a:schemeClr val="tx1"/>
                </a:solidFill>
                <a:latin typeface="Times New Roman" panose="02020603050405020304" pitchFamily="18" charset="0"/>
                <a:cs typeface="Times New Roman" panose="02020603050405020304" pitchFamily="18" charset="0"/>
              </a:rPr>
              <a:t> sử dụng </a:t>
            </a:r>
            <a:r>
              <a:rPr lang="vi-VN" sz="2000" b="1" dirty="0">
                <a:solidFill>
                  <a:schemeClr val="tx1"/>
                </a:solidFill>
                <a:latin typeface="Times New Roman" panose="02020603050405020304" pitchFamily="18" charset="0"/>
                <a:cs typeface="Times New Roman" panose="02020603050405020304" pitchFamily="18" charset="0"/>
              </a:rPr>
              <a:t>consumers</a:t>
            </a:r>
            <a:r>
              <a:rPr lang="vi-VN" sz="2000" dirty="0">
                <a:solidFill>
                  <a:schemeClr val="tx1"/>
                </a:solidFill>
                <a:latin typeface="Times New Roman" panose="02020603050405020304" pitchFamily="18" charset="0"/>
                <a:cs typeface="Times New Roman" panose="02020603050405020304" pitchFamily="18" charset="0"/>
              </a:rPr>
              <a:t> để </a:t>
            </a:r>
            <a:r>
              <a:rPr lang="vi-VN" sz="2000" b="1" dirty="0">
                <a:solidFill>
                  <a:schemeClr val="tx1"/>
                </a:solidFill>
                <a:latin typeface="Times New Roman" panose="02020603050405020304" pitchFamily="18" charset="0"/>
                <a:cs typeface="Times New Roman" panose="02020603050405020304" pitchFamily="18" charset="0"/>
              </a:rPr>
              <a:t>subscribe</a:t>
            </a:r>
            <a:r>
              <a:rPr lang="vi-VN" sz="2000" dirty="0">
                <a:solidFill>
                  <a:schemeClr val="tx1"/>
                </a:solidFill>
                <a:latin typeface="Times New Roman" panose="02020603050405020304" pitchFamily="18" charset="0"/>
                <a:cs typeface="Times New Roman" panose="02020603050405020304" pitchFamily="18" charset="0"/>
              </a:rPr>
              <a:t> vào </a:t>
            </a:r>
            <a:r>
              <a:rPr lang="vi-VN" sz="2000" b="1" dirty="0">
                <a:solidFill>
                  <a:schemeClr val="tx1"/>
                </a:solidFill>
                <a:latin typeface="Times New Roman" panose="02020603050405020304" pitchFamily="18" charset="0"/>
                <a:cs typeface="Times New Roman" panose="02020603050405020304" pitchFamily="18" charset="0"/>
              </a:rPr>
              <a:t>topics</a:t>
            </a:r>
            <a:r>
              <a:rPr lang="vi-VN" sz="2000" dirty="0">
                <a:solidFill>
                  <a:schemeClr val="tx1"/>
                </a:solidFill>
                <a:latin typeface="Times New Roman" panose="02020603050405020304" pitchFamily="18" charset="0"/>
                <a:cs typeface="Times New Roman" panose="02020603050405020304" pitchFamily="18" charset="0"/>
              </a:rPr>
              <a:t>, sau đó xử lý các </a:t>
            </a:r>
            <a:r>
              <a:rPr lang="vi-VN" sz="2000" b="1" dirty="0">
                <a:solidFill>
                  <a:schemeClr val="tx1"/>
                </a:solidFill>
                <a:latin typeface="Times New Roman" panose="02020603050405020304" pitchFamily="18" charset="0"/>
                <a:cs typeface="Times New Roman" panose="02020603050405020304" pitchFamily="18" charset="0"/>
              </a:rPr>
              <a:t>message</a:t>
            </a:r>
            <a:r>
              <a:rPr lang="vi-VN" sz="2000" dirty="0">
                <a:solidFill>
                  <a:schemeClr val="tx1"/>
                </a:solidFill>
                <a:latin typeface="Times New Roman" panose="02020603050405020304" pitchFamily="18" charset="0"/>
                <a:cs typeface="Times New Roman" panose="02020603050405020304" pitchFamily="18" charset="0"/>
              </a:rPr>
              <a:t> lấy được theo một logic nào đó.</a:t>
            </a:r>
          </a:p>
          <a:p>
            <a:pPr marL="285750" indent="-285750"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Kafka</a:t>
            </a:r>
            <a:r>
              <a:rPr lang="vi-VN" sz="2000" dirty="0">
                <a:solidFill>
                  <a:schemeClr val="tx1"/>
                </a:solidFill>
                <a:latin typeface="Times New Roman" panose="02020603050405020304" pitchFamily="18" charset="0"/>
                <a:cs typeface="Times New Roman" panose="02020603050405020304" pitchFamily="18" charset="0"/>
              </a:rPr>
              <a:t> thường được chạy dưới dạng </a:t>
            </a:r>
            <a:r>
              <a:rPr lang="vi-VN" sz="2000" b="1" dirty="0">
                <a:solidFill>
                  <a:schemeClr val="tx1"/>
                </a:solidFill>
                <a:latin typeface="Times New Roman" panose="02020603050405020304" pitchFamily="18" charset="0"/>
                <a:cs typeface="Times New Roman" panose="02020603050405020304" pitchFamily="18" charset="0"/>
              </a:rPr>
              <a:t>cluster</a:t>
            </a:r>
            <a:r>
              <a:rPr lang="vi-VN" sz="2000" dirty="0">
                <a:solidFill>
                  <a:schemeClr val="tx1"/>
                </a:solidFill>
                <a:latin typeface="Times New Roman" panose="02020603050405020304" pitchFamily="18" charset="0"/>
                <a:cs typeface="Times New Roman" panose="02020603050405020304" pitchFamily="18" charset="0"/>
              </a:rPr>
              <a:t>, khi đó mỗi </a:t>
            </a:r>
            <a:r>
              <a:rPr lang="vi-VN" sz="2000" b="1" dirty="0">
                <a:solidFill>
                  <a:schemeClr val="tx1"/>
                </a:solidFill>
                <a:latin typeface="Times New Roman" panose="02020603050405020304" pitchFamily="18" charset="0"/>
                <a:cs typeface="Times New Roman" panose="02020603050405020304" pitchFamily="18" charset="0"/>
              </a:rPr>
              <a:t>server</a:t>
            </a:r>
            <a:r>
              <a:rPr lang="vi-VN" sz="2000" dirty="0">
                <a:solidFill>
                  <a:schemeClr val="tx1"/>
                </a:solidFill>
                <a:latin typeface="Times New Roman" panose="02020603050405020304" pitchFamily="18" charset="0"/>
                <a:cs typeface="Times New Roman" panose="02020603050405020304" pitchFamily="18" charset="0"/>
              </a:rPr>
              <a:t> trong đó sẽ được gọi là </a:t>
            </a:r>
            <a:r>
              <a:rPr lang="vi-VN" sz="2000" b="1" dirty="0">
                <a:solidFill>
                  <a:schemeClr val="tx1"/>
                </a:solidFill>
                <a:latin typeface="Times New Roman" panose="02020603050405020304" pitchFamily="18" charset="0"/>
                <a:cs typeface="Times New Roman" panose="02020603050405020304" pitchFamily="18" charset="0"/>
              </a:rPr>
              <a:t>broker</a:t>
            </a:r>
            <a:r>
              <a:rPr lang="vi-VN" sz="2000" dirty="0">
                <a:solidFill>
                  <a:schemeClr val="tx1"/>
                </a:solidFill>
                <a:latin typeface="Times New Roman" panose="02020603050405020304" pitchFamily="18" charset="0"/>
                <a:cs typeface="Times New Roman" panose="02020603050405020304" pitchFamily="18" charset="0"/>
              </a:rPr>
              <a:t>.</a:t>
            </a:r>
          </a:p>
          <a:p>
            <a:pPr marL="0" indent="0" algn="just">
              <a:spcBef>
                <a:spcPts val="1200"/>
              </a:spcBef>
              <a:spcAft>
                <a:spcPts val="1200"/>
              </a:spcAft>
              <a:buNone/>
            </a:pPr>
            <a:endParaRPr lang="vi-VN"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sp>
        <p:nvSpPr>
          <p:cNvPr id="2" name="AutoShape 4" descr="Kết quả hình ảnh cho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descr="https://s3-ap-southeast-1.amazonaws.com/kipalog.com/blob_y7hcdje2t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4200203"/>
            <a:ext cx="3504088" cy="25815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0"/>
            <a:ext cx="2952750" cy="155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734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3" end="3"/>
                                            </p:txEl>
                                          </p:spTgt>
                                        </p:tgtEl>
                                        <p:attrNameLst>
                                          <p:attrName>style.visibility</p:attrName>
                                        </p:attrNameLst>
                                      </p:cBhvr>
                                      <p:to>
                                        <p:strVal val="visible"/>
                                      </p:to>
                                    </p:set>
                                    <p:animEffect transition="in" filter="fade">
                                      <p:cBhvr>
                                        <p:cTn id="28" dur="1000"/>
                                        <p:tgtEl>
                                          <p:spTgt spid="175">
                                            <p:txEl>
                                              <p:pRg st="3" end="3"/>
                                            </p:txEl>
                                          </p:spTgt>
                                        </p:tgtEl>
                                      </p:cBhvr>
                                    </p:animEffect>
                                    <p:anim calcmode="lin" valueType="num">
                                      <p:cBhvr>
                                        <p:cTn id="29"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a:solidFill>
                  <a:schemeClr val="accent1">
                    <a:lumMod val="50000"/>
                  </a:schemeClr>
                </a:solidFill>
                <a:effectLst>
                  <a:outerShdw blurRad="38100" dist="38100" dir="2700000" algn="tl">
                    <a:srgbClr val="000000">
                      <a:alpha val="43137"/>
                    </a:srgbClr>
                  </a:outerShdw>
                </a:effectLst>
                <a:latin typeface="+mn-lt"/>
              </a:rPr>
              <a:t>Kafka </a:t>
            </a:r>
          </a:p>
        </p:txBody>
      </p:sp>
      <p:sp>
        <p:nvSpPr>
          <p:cNvPr id="175" name="Google Shape;175;p13"/>
          <p:cNvSpPr txBox="1">
            <a:spLocks noGrp="1"/>
          </p:cNvSpPr>
          <p:nvPr>
            <p:ph type="body" idx="1"/>
          </p:nvPr>
        </p:nvSpPr>
        <p:spPr>
          <a:xfrm>
            <a:off x="228599" y="1524000"/>
            <a:ext cx="8686801" cy="4724400"/>
          </a:xfrm>
          <a:prstGeom prst="rect">
            <a:avLst/>
          </a:prstGeom>
        </p:spPr>
        <p:txBody>
          <a:bodyPr spcFirstLastPara="1" wrap="square" lIns="91425" tIns="91425" rIns="91425" bIns="91425" anchor="t" anchorCtr="0">
            <a:noAutofit/>
          </a:bodyPr>
          <a:lstStyle/>
          <a:p>
            <a:pPr algn="just"/>
            <a:r>
              <a:rPr lang="vi-VN" sz="2000" b="1" dirty="0">
                <a:solidFill>
                  <a:schemeClr val="tx1"/>
                </a:solidFill>
                <a:latin typeface="Times New Roman" panose="02020603050405020304" pitchFamily="18" charset="0"/>
                <a:cs typeface="Times New Roman" panose="02020603050405020304" pitchFamily="18" charset="0"/>
              </a:rPr>
              <a:t>Producer</a:t>
            </a:r>
            <a:r>
              <a:rPr lang="vi-VN" sz="2000"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L</a:t>
            </a:r>
            <a:r>
              <a:rPr lang="vi-VN" sz="2000" dirty="0">
                <a:solidFill>
                  <a:schemeClr val="tx1"/>
                </a:solidFill>
                <a:latin typeface="Times New Roman" panose="02020603050405020304" pitchFamily="18" charset="0"/>
                <a:cs typeface="Times New Roman" panose="02020603050405020304" pitchFamily="18" charset="0"/>
              </a:rPr>
              <a:t>à ứng dụng truyền thông điệp đến cho </a:t>
            </a:r>
            <a:r>
              <a:rPr lang="vi-VN" sz="2000" b="1" dirty="0">
                <a:solidFill>
                  <a:schemeClr val="tx1"/>
                </a:solidFill>
                <a:latin typeface="Times New Roman" panose="02020603050405020304" pitchFamily="18" charset="0"/>
                <a:cs typeface="Times New Roman" panose="02020603050405020304" pitchFamily="18" charset="0"/>
              </a:rPr>
              <a:t>Kafka Server (Broker, node)</a:t>
            </a:r>
            <a:r>
              <a:rPr lang="vi-VN" sz="2000" dirty="0">
                <a:solidFill>
                  <a:schemeClr val="tx1"/>
                </a:solidFill>
                <a:latin typeface="Times New Roman" panose="02020603050405020304" pitchFamily="18" charset="0"/>
                <a:cs typeface="Times New Roman" panose="02020603050405020304" pitchFamily="18" charset="0"/>
              </a:rPr>
              <a:t> thông qua các </a:t>
            </a:r>
            <a:r>
              <a:rPr lang="vi-VN" sz="2000" b="1" dirty="0">
                <a:solidFill>
                  <a:schemeClr val="tx1"/>
                </a:solidFill>
                <a:latin typeface="Times New Roman" panose="02020603050405020304" pitchFamily="18" charset="0"/>
                <a:cs typeface="Times New Roman" panose="02020603050405020304" pitchFamily="18" charset="0"/>
              </a:rPr>
              <a:t>topic</a:t>
            </a:r>
            <a:r>
              <a:rPr lang="vi-VN" sz="2000" dirty="0">
                <a:solidFill>
                  <a:schemeClr val="tx1"/>
                </a:solidFill>
                <a:latin typeface="Times New Roman" panose="02020603050405020304" pitchFamily="18" charset="0"/>
                <a:cs typeface="Times New Roman" panose="02020603050405020304" pitchFamily="18" charset="0"/>
              </a:rPr>
              <a:t>. </a:t>
            </a: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lgn="just">
              <a:buNone/>
            </a:pP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lgn="just">
              <a:buNone/>
            </a:pPr>
            <a:r>
              <a:rPr lang="vi-VN" sz="2000" dirty="0">
                <a:solidFill>
                  <a:schemeClr val="tx1"/>
                </a:solidFill>
                <a:latin typeface="Times New Roman" panose="02020603050405020304" pitchFamily="18" charset="0"/>
                <a:cs typeface="Times New Roman" panose="02020603050405020304" pitchFamily="18" charset="0"/>
              </a:rPr>
              <a:t>Khi </a:t>
            </a:r>
            <a:r>
              <a:rPr lang="vi-VN" sz="2000" b="1" dirty="0">
                <a:solidFill>
                  <a:schemeClr val="tx1"/>
                </a:solidFill>
                <a:latin typeface="Times New Roman" panose="02020603050405020304" pitchFamily="18" charset="0"/>
                <a:cs typeface="Times New Roman" panose="02020603050405020304" pitchFamily="18" charset="0"/>
              </a:rPr>
              <a:t>Procuder</a:t>
            </a:r>
            <a:r>
              <a:rPr lang="vi-VN" sz="2000" dirty="0">
                <a:solidFill>
                  <a:schemeClr val="tx1"/>
                </a:solidFill>
                <a:latin typeface="Times New Roman" panose="02020603050405020304" pitchFamily="18" charset="0"/>
                <a:cs typeface="Times New Roman" panose="02020603050405020304" pitchFamily="18" charset="0"/>
              </a:rPr>
              <a:t> truyền thông điệp đến </a:t>
            </a:r>
            <a:r>
              <a:rPr lang="vi-VN" sz="2000" b="1" dirty="0">
                <a:solidFill>
                  <a:schemeClr val="tx1"/>
                </a:solidFill>
                <a:latin typeface="Times New Roman" panose="02020603050405020304" pitchFamily="18" charset="0"/>
                <a:cs typeface="Times New Roman" panose="02020603050405020304" pitchFamily="18" charset="0"/>
              </a:rPr>
              <a:t>Broker</a:t>
            </a:r>
            <a:r>
              <a:rPr lang="vi-VN" sz="2000" dirty="0">
                <a:solidFill>
                  <a:schemeClr val="tx1"/>
                </a:solidFill>
                <a:latin typeface="Times New Roman" panose="02020603050405020304" pitchFamily="18" charset="0"/>
                <a:cs typeface="Times New Roman" panose="02020603050405020304" pitchFamily="18" charset="0"/>
              </a:rPr>
              <a:t> thì </a:t>
            </a:r>
            <a:r>
              <a:rPr lang="vi-VN" sz="2000" b="1" dirty="0">
                <a:solidFill>
                  <a:schemeClr val="tx1"/>
                </a:solidFill>
                <a:latin typeface="Times New Roman" panose="02020603050405020304" pitchFamily="18" charset="0"/>
                <a:cs typeface="Times New Roman" panose="02020603050405020304" pitchFamily="18" charset="0"/>
              </a:rPr>
              <a:t>Broker</a:t>
            </a:r>
            <a:r>
              <a:rPr lang="vi-VN" sz="2000" dirty="0">
                <a:solidFill>
                  <a:schemeClr val="tx1"/>
                </a:solidFill>
                <a:latin typeface="Times New Roman" panose="02020603050405020304" pitchFamily="18" charset="0"/>
                <a:cs typeface="Times New Roman" panose="02020603050405020304" pitchFamily="18" charset="0"/>
              </a:rPr>
              <a:t> sẽ đưa thông điệp đó</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vào cuối hàng đợi của </a:t>
            </a:r>
            <a:r>
              <a:rPr lang="en-US" sz="2000" dirty="0" err="1">
                <a:solidFill>
                  <a:schemeClr val="tx1"/>
                </a:solidFill>
                <a:latin typeface="Times New Roman" panose="02020603050405020304" pitchFamily="18" charset="0"/>
                <a:cs typeface="Times New Roman" panose="02020603050405020304" pitchFamily="18" charset="0"/>
              </a:rPr>
              <a:t>một</a:t>
            </a:r>
            <a:r>
              <a:rPr lang="vi-VN" sz="2000" dirty="0">
                <a:solidFill>
                  <a:schemeClr val="tx1"/>
                </a:solidFill>
                <a:latin typeface="Times New Roman" panose="02020603050405020304" pitchFamily="18" charset="0"/>
                <a:cs typeface="Times New Roman" panose="02020603050405020304" pitchFamily="18" charset="0"/>
              </a:rPr>
              <a:t> </a:t>
            </a:r>
            <a:r>
              <a:rPr lang="vi-VN" sz="2000" b="1" dirty="0">
                <a:solidFill>
                  <a:schemeClr val="tx1"/>
                </a:solidFill>
                <a:latin typeface="Times New Roman" panose="02020603050405020304" pitchFamily="18" charset="0"/>
                <a:cs typeface="Times New Roman" panose="02020603050405020304" pitchFamily="18" charset="0"/>
              </a:rPr>
              <a:t>partition</a:t>
            </a:r>
            <a:r>
              <a:rPr lang="vi-VN" sz="2000" dirty="0">
                <a:solidFill>
                  <a:schemeClr val="tx1"/>
                </a:solidFill>
                <a:latin typeface="Times New Roman" panose="02020603050405020304" pitchFamily="18" charset="0"/>
                <a:cs typeface="Times New Roman" panose="02020603050405020304" pitchFamily="18" charset="0"/>
              </a:rPr>
              <a:t>. </a:t>
            </a:r>
            <a:r>
              <a:rPr lang="vi-VN" sz="2000" b="1" dirty="0">
                <a:solidFill>
                  <a:schemeClr val="tx1"/>
                </a:solidFill>
                <a:latin typeface="Times New Roman" panose="02020603050405020304" pitchFamily="18" charset="0"/>
                <a:cs typeface="Times New Roman" panose="02020603050405020304" pitchFamily="18" charset="0"/>
              </a:rPr>
              <a:t>Procuder</a:t>
            </a:r>
            <a:r>
              <a:rPr lang="vi-VN" sz="2000" dirty="0">
                <a:solidFill>
                  <a:schemeClr val="tx1"/>
                </a:solidFill>
                <a:latin typeface="Times New Roman" panose="02020603050405020304" pitchFamily="18" charset="0"/>
                <a:cs typeface="Times New Roman" panose="02020603050405020304" pitchFamily="18" charset="0"/>
              </a:rPr>
              <a:t> có thể chọn gửi cho </a:t>
            </a:r>
            <a:r>
              <a:rPr lang="vi-VN" sz="2000" b="1" dirty="0">
                <a:solidFill>
                  <a:schemeClr val="tx1"/>
                </a:solidFill>
                <a:latin typeface="Times New Roman" panose="02020603050405020304" pitchFamily="18" charset="0"/>
                <a:cs typeface="Times New Roman" panose="02020603050405020304" pitchFamily="18" charset="0"/>
              </a:rPr>
              <a:t>partition</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mong muốn.</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2" name="AutoShape 4" descr="Kết quả hình ảnh cho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2" descr="https://images.viblo.asia/eabf0b4b-2cf2-4398-a20e-9dd312a93fb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875" y="4036724"/>
            <a:ext cx="4810125" cy="25945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s3-ap-southeast-1.amazonaws.com/kipalog.com/blob_2w6p00v56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3810001"/>
            <a:ext cx="4111625"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0"/>
            <a:ext cx="2952750" cy="155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875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5">
                                            <p:txEl>
                                              <p:pRg st="2" end="2"/>
                                            </p:txEl>
                                          </p:spTgt>
                                        </p:tgtEl>
                                        <p:attrNameLst>
                                          <p:attrName>style.visibility</p:attrName>
                                        </p:attrNameLst>
                                      </p:cBhvr>
                                      <p:to>
                                        <p:strVal val="visible"/>
                                      </p:to>
                                    </p:set>
                                    <p:animEffect transition="in" filter="fade">
                                      <p:cBhvr>
                                        <p:cTn id="12" dur="1000"/>
                                        <p:tgtEl>
                                          <p:spTgt spid="175">
                                            <p:txEl>
                                              <p:pRg st="2" end="2"/>
                                            </p:txEl>
                                          </p:spTgt>
                                        </p:tgtEl>
                                      </p:cBhvr>
                                    </p:animEffect>
                                    <p:anim calcmode="lin" valueType="num">
                                      <p:cBhvr>
                                        <p:cTn id="13"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Tính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Chất</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Của</a:t>
            </a:r>
            <a:r>
              <a:rPr lang="en-US" dirty="0">
                <a:solidFill>
                  <a:schemeClr val="accent1">
                    <a:lumMod val="50000"/>
                  </a:schemeClr>
                </a:solidFill>
                <a:effectLst>
                  <a:outerShdw blurRad="38100" dist="38100" dir="2700000" algn="tl">
                    <a:srgbClr val="000000">
                      <a:alpha val="43137"/>
                    </a:srgbClr>
                  </a:outerShdw>
                </a:effectLst>
                <a:latin typeface="+mn-lt"/>
              </a:rPr>
              <a:t> Big Data</a:t>
            </a:r>
          </a:p>
        </p:txBody>
      </p:sp>
      <p:sp>
        <p:nvSpPr>
          <p:cNvPr id="175" name="Google Shape;175;p13"/>
          <p:cNvSpPr txBox="1">
            <a:spLocks noGrp="1"/>
          </p:cNvSpPr>
          <p:nvPr>
            <p:ph type="body" idx="1"/>
          </p:nvPr>
        </p:nvSpPr>
        <p:spPr>
          <a:xfrm>
            <a:off x="228600" y="1524000"/>
            <a:ext cx="8458200" cy="3810000"/>
          </a:xfrm>
          <a:prstGeom prst="rect">
            <a:avLst/>
          </a:prstGeom>
        </p:spPr>
        <p:txBody>
          <a:bodyPr spcFirstLastPara="1" wrap="square" lIns="91425" tIns="91425" rIns="91425" bIns="91425" anchor="t" anchorCtr="0">
            <a:noAutofit/>
          </a:bodyPr>
          <a:lstStyle/>
          <a:p>
            <a:pPr marL="285750" indent="-285750" algn="just">
              <a:lnSpc>
                <a:spcPct val="200000"/>
              </a:lnSpc>
            </a:pPr>
            <a:r>
              <a:rPr lang="en-US" sz="2000" b="1" dirty="0">
                <a:solidFill>
                  <a:schemeClr val="tx1"/>
                </a:solidFill>
                <a:latin typeface="Times New Roman" panose="02020603050405020304" pitchFamily="18" charset="0"/>
                <a:cs typeface="Times New Roman" panose="02020603050405020304" pitchFamily="18" charset="0"/>
              </a:rPr>
              <a:t>Variety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dạng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kiểu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a:t>
            </a:r>
          </a:p>
          <a:p>
            <a:pPr marL="285750" indent="-285750" algn="just">
              <a:lnSpc>
                <a:spcPct val="200000"/>
              </a:lnSpc>
            </a:pPr>
            <a:r>
              <a:rPr lang="vi-VN" sz="2000" b="1" dirty="0">
                <a:solidFill>
                  <a:schemeClr val="tx1"/>
                </a:solidFill>
                <a:latin typeface="Times New Roman" panose="02020603050405020304" pitchFamily="18" charset="0"/>
                <a:cs typeface="Times New Roman" panose="02020603050405020304" pitchFamily="18" charset="0"/>
              </a:rPr>
              <a:t>Volume</a:t>
            </a:r>
            <a:r>
              <a:rPr lang="vi-VN" sz="2000" dirty="0">
                <a:solidFill>
                  <a:schemeClr val="tx1"/>
                </a:solidFill>
                <a:latin typeface="Times New Roman" panose="02020603050405020304" pitchFamily="18" charset="0"/>
                <a:cs typeface="Times New Roman" panose="02020603050405020304" pitchFamily="18" charset="0"/>
              </a:rPr>
              <a:t> (Tổng dung lượng lưu trữ)</a:t>
            </a:r>
          </a:p>
          <a:p>
            <a:pPr marL="285750" indent="-285750" algn="just">
              <a:lnSpc>
                <a:spcPct val="200000"/>
              </a:lnSpc>
            </a:pPr>
            <a:r>
              <a:rPr lang="vi-VN" sz="2000" b="1" dirty="0">
                <a:solidFill>
                  <a:schemeClr val="tx1"/>
                </a:solidFill>
                <a:latin typeface="Times New Roman" panose="02020603050405020304" pitchFamily="18" charset="0"/>
                <a:cs typeface="Times New Roman" panose="02020603050405020304" pitchFamily="18" charset="0"/>
              </a:rPr>
              <a:t>Velocity</a:t>
            </a:r>
            <a:r>
              <a:rPr lang="vi-VN" sz="2000" dirty="0">
                <a:solidFill>
                  <a:schemeClr val="tx1"/>
                </a:solidFill>
                <a:latin typeface="Times New Roman" panose="02020603050405020304" pitchFamily="18" charset="0"/>
                <a:cs typeface="Times New Roman" panose="02020603050405020304" pitchFamily="18" charset="0"/>
              </a:rPr>
              <a:t> (Khả năng xử lý tốc độ cao)</a:t>
            </a:r>
            <a:endParaRPr lang="en-US" sz="2000" dirty="0">
              <a:solidFill>
                <a:schemeClr val="tx1"/>
              </a:solidFill>
              <a:latin typeface="Times New Roman" panose="02020603050405020304" pitchFamily="18" charset="0"/>
              <a:cs typeface="Times New Roman" panose="02020603050405020304" pitchFamily="18" charset="0"/>
            </a:endParaRPr>
          </a:p>
          <a:p>
            <a:pPr marL="285750" indent="-285750" algn="just">
              <a:lnSpc>
                <a:spcPct val="200000"/>
              </a:lnSpc>
            </a:pPr>
            <a:r>
              <a:rPr lang="vi-VN" sz="2000" b="1" dirty="0">
                <a:solidFill>
                  <a:schemeClr val="tx1"/>
                </a:solidFill>
                <a:latin typeface="Times New Roman" panose="02020603050405020304" pitchFamily="18" charset="0"/>
                <a:cs typeface="Times New Roman" panose="02020603050405020304" pitchFamily="18" charset="0"/>
              </a:rPr>
              <a:t>Value</a:t>
            </a:r>
            <a:r>
              <a:rPr lang="vi-VN" sz="2000" dirty="0">
                <a:solidFill>
                  <a:schemeClr val="tx1"/>
                </a:solidFill>
                <a:latin typeface="Times New Roman" panose="02020603050405020304" pitchFamily="18" charset="0"/>
                <a:cs typeface="Times New Roman" panose="02020603050405020304" pitchFamily="18" charset="0"/>
              </a:rPr>
              <a:t> (Mức độ giá trị của thông tin)</a:t>
            </a:r>
          </a:p>
          <a:p>
            <a:pPr marL="285750" indent="-285750" algn="just">
              <a:lnSpc>
                <a:spcPct val="200000"/>
              </a:lnSpc>
            </a:pPr>
            <a:r>
              <a:rPr lang="vi-VN" sz="2000" b="1" dirty="0">
                <a:solidFill>
                  <a:schemeClr val="tx1"/>
                </a:solidFill>
                <a:latin typeface="Times New Roman" panose="02020603050405020304" pitchFamily="18" charset="0"/>
                <a:cs typeface="Times New Roman" panose="02020603050405020304" pitchFamily="18" charset="0"/>
              </a:rPr>
              <a:t>Variability</a:t>
            </a:r>
            <a:r>
              <a:rPr lang="vi-VN" sz="2000" dirty="0">
                <a:solidFill>
                  <a:schemeClr val="tx1"/>
                </a:solidFill>
                <a:latin typeface="Times New Roman" panose="02020603050405020304" pitchFamily="18" charset="0"/>
                <a:cs typeface="Times New Roman" panose="02020603050405020304" pitchFamily="18" charset="0"/>
              </a:rPr>
              <a:t> (Độ chính xác)</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2050" name="Picture 2" descr="Kết quả hình ảnh cho tính chất của big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903927"/>
            <a:ext cx="419652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07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3" end="3"/>
                                            </p:txEl>
                                          </p:spTgt>
                                        </p:tgtEl>
                                        <p:attrNameLst>
                                          <p:attrName>style.visibility</p:attrName>
                                        </p:attrNameLst>
                                      </p:cBhvr>
                                      <p:to>
                                        <p:strVal val="visible"/>
                                      </p:to>
                                    </p:set>
                                    <p:animEffect transition="in" filter="fade">
                                      <p:cBhvr>
                                        <p:cTn id="28" dur="1000"/>
                                        <p:tgtEl>
                                          <p:spTgt spid="175">
                                            <p:txEl>
                                              <p:pRg st="3" end="3"/>
                                            </p:txEl>
                                          </p:spTgt>
                                        </p:tgtEl>
                                      </p:cBhvr>
                                    </p:animEffect>
                                    <p:anim calcmode="lin" valueType="num">
                                      <p:cBhvr>
                                        <p:cTn id="29"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5">
                                            <p:txEl>
                                              <p:pRg st="4" end="4"/>
                                            </p:txEl>
                                          </p:spTgt>
                                        </p:tgtEl>
                                        <p:attrNameLst>
                                          <p:attrName>style.visibility</p:attrName>
                                        </p:attrNameLst>
                                      </p:cBhvr>
                                      <p:to>
                                        <p:strVal val="visible"/>
                                      </p:to>
                                    </p:set>
                                    <p:animEffect transition="in" filter="fade">
                                      <p:cBhvr>
                                        <p:cTn id="35" dur="1000"/>
                                        <p:tgtEl>
                                          <p:spTgt spid="175">
                                            <p:txEl>
                                              <p:pRg st="4" end="4"/>
                                            </p:txEl>
                                          </p:spTgt>
                                        </p:tgtEl>
                                      </p:cBhvr>
                                    </p:animEffect>
                                    <p:anim calcmode="lin" valueType="num">
                                      <p:cBhvr>
                                        <p:cTn id="36" dur="1000" fill="hold"/>
                                        <p:tgtEl>
                                          <p:spTgt spid="17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7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a:solidFill>
                  <a:schemeClr val="accent1">
                    <a:lumMod val="50000"/>
                  </a:schemeClr>
                </a:solidFill>
                <a:effectLst>
                  <a:outerShdw blurRad="38100" dist="38100" dir="2700000" algn="tl">
                    <a:srgbClr val="000000">
                      <a:alpha val="43137"/>
                    </a:srgbClr>
                  </a:outerShdw>
                </a:effectLst>
                <a:latin typeface="+mn-lt"/>
              </a:rPr>
              <a:t>Kafka </a:t>
            </a:r>
          </a:p>
        </p:txBody>
      </p:sp>
      <p:sp>
        <p:nvSpPr>
          <p:cNvPr id="175" name="Google Shape;175;p13"/>
          <p:cNvSpPr txBox="1">
            <a:spLocks noGrp="1"/>
          </p:cNvSpPr>
          <p:nvPr>
            <p:ph type="body" idx="1"/>
          </p:nvPr>
        </p:nvSpPr>
        <p:spPr>
          <a:xfrm>
            <a:off x="228599" y="1524000"/>
            <a:ext cx="8686801" cy="4724400"/>
          </a:xfrm>
          <a:prstGeom prst="rect">
            <a:avLst/>
          </a:prstGeom>
        </p:spPr>
        <p:txBody>
          <a:bodyPr spcFirstLastPara="1" wrap="square" lIns="91425" tIns="91425" rIns="91425" bIns="91425" anchor="t" anchorCtr="0">
            <a:noAutofit/>
          </a:bodyPr>
          <a:lstStyle/>
          <a:p>
            <a:pPr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Messages</a:t>
            </a:r>
            <a:r>
              <a:rPr lang="vi-VN" sz="2000"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D</a:t>
            </a:r>
            <a:r>
              <a:rPr lang="vi-VN" sz="2000" dirty="0">
                <a:solidFill>
                  <a:schemeClr val="tx1"/>
                </a:solidFill>
                <a:latin typeface="Times New Roman" panose="02020603050405020304" pitchFamily="18" charset="0"/>
                <a:cs typeface="Times New Roman" panose="02020603050405020304" pitchFamily="18" charset="0"/>
              </a:rPr>
              <a:t>eveloper có thể sử dụng chúng để lưu bất kì </a:t>
            </a:r>
            <a:r>
              <a:rPr lang="vi-VN" sz="2000" b="1" dirty="0">
                <a:solidFill>
                  <a:schemeClr val="tx1"/>
                </a:solidFill>
                <a:latin typeface="Times New Roman" panose="02020603050405020304" pitchFamily="18" charset="0"/>
                <a:cs typeface="Times New Roman" panose="02020603050405020304" pitchFamily="18" charset="0"/>
              </a:rPr>
              <a:t>object</a:t>
            </a:r>
            <a:r>
              <a:rPr lang="vi-VN" sz="2000" dirty="0">
                <a:solidFill>
                  <a:schemeClr val="tx1"/>
                </a:solidFill>
                <a:latin typeface="Times New Roman" panose="02020603050405020304" pitchFamily="18" charset="0"/>
                <a:cs typeface="Times New Roman" panose="02020603050405020304" pitchFamily="18" charset="0"/>
              </a:rPr>
              <a:t> với bất kì </a:t>
            </a:r>
            <a:r>
              <a:rPr lang="vi-VN" sz="2000" b="1" dirty="0">
                <a:solidFill>
                  <a:schemeClr val="tx1"/>
                </a:solidFill>
                <a:latin typeface="Times New Roman" panose="02020603050405020304" pitchFamily="18" charset="0"/>
                <a:cs typeface="Times New Roman" panose="02020603050405020304" pitchFamily="18" charset="0"/>
              </a:rPr>
              <a:t>format</a:t>
            </a:r>
            <a:r>
              <a:rPr lang="vi-VN" sz="2000" dirty="0">
                <a:solidFill>
                  <a:schemeClr val="tx1"/>
                </a:solidFill>
                <a:latin typeface="Times New Roman" panose="02020603050405020304" pitchFamily="18" charset="0"/>
                <a:cs typeface="Times New Roman" panose="02020603050405020304" pitchFamily="18" charset="0"/>
              </a:rPr>
              <a:t> nào - thông thường là String, JSON và Avro.</a:t>
            </a:r>
          </a:p>
          <a:p>
            <a:pPr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Kafka cluster </a:t>
            </a:r>
            <a:r>
              <a:rPr lang="vi-VN" sz="2000" dirty="0">
                <a:solidFill>
                  <a:schemeClr val="tx1"/>
                </a:solidFill>
                <a:latin typeface="Times New Roman" panose="02020603050405020304" pitchFamily="18" charset="0"/>
                <a:cs typeface="Times New Roman" panose="02020603050405020304" pitchFamily="18" charset="0"/>
              </a:rPr>
              <a:t>sẽ lưu lại mọi </a:t>
            </a:r>
            <a:r>
              <a:rPr lang="vi-VN" sz="2000" b="1" dirty="0">
                <a:solidFill>
                  <a:schemeClr val="tx1"/>
                </a:solidFill>
                <a:latin typeface="Times New Roman" panose="02020603050405020304" pitchFamily="18" charset="0"/>
                <a:cs typeface="Times New Roman" panose="02020603050405020304" pitchFamily="18" charset="0"/>
              </a:rPr>
              <a:t>message</a:t>
            </a:r>
            <a:r>
              <a:rPr lang="vi-VN" sz="2000" dirty="0">
                <a:solidFill>
                  <a:schemeClr val="tx1"/>
                </a:solidFill>
                <a:latin typeface="Times New Roman" panose="02020603050405020304" pitchFamily="18" charset="0"/>
                <a:cs typeface="Times New Roman" panose="02020603050405020304" pitchFamily="18" charset="0"/>
              </a:rPr>
              <a:t> đã được </a:t>
            </a:r>
            <a:r>
              <a:rPr lang="vi-VN" sz="2000" b="1" dirty="0">
                <a:solidFill>
                  <a:schemeClr val="tx1"/>
                </a:solidFill>
                <a:latin typeface="Times New Roman" panose="02020603050405020304" pitchFamily="18" charset="0"/>
                <a:cs typeface="Times New Roman" panose="02020603050405020304" pitchFamily="18" charset="0"/>
              </a:rPr>
              <a:t>published</a:t>
            </a:r>
            <a:r>
              <a:rPr lang="vi-VN" sz="2000" dirty="0">
                <a:solidFill>
                  <a:schemeClr val="tx1"/>
                </a:solidFill>
                <a:latin typeface="Times New Roman" panose="02020603050405020304" pitchFamily="18" charset="0"/>
                <a:cs typeface="Times New Roman" panose="02020603050405020304" pitchFamily="18" charset="0"/>
              </a:rPr>
              <a:t>, cho dù </a:t>
            </a:r>
            <a:r>
              <a:rPr lang="vi-VN" sz="2000" b="1" dirty="0">
                <a:solidFill>
                  <a:schemeClr val="tx1"/>
                </a:solidFill>
                <a:latin typeface="Times New Roman" panose="02020603050405020304" pitchFamily="18" charset="0"/>
                <a:cs typeface="Times New Roman" panose="02020603050405020304" pitchFamily="18" charset="0"/>
              </a:rPr>
              <a:t>message</a:t>
            </a:r>
            <a:r>
              <a:rPr lang="vi-VN" sz="2000" dirty="0">
                <a:solidFill>
                  <a:schemeClr val="tx1"/>
                </a:solidFill>
                <a:latin typeface="Times New Roman" panose="02020603050405020304" pitchFamily="18" charset="0"/>
                <a:cs typeface="Times New Roman" panose="02020603050405020304" pitchFamily="18" charset="0"/>
              </a:rPr>
              <a:t> đó đã được/chưa được sử dụng (</a:t>
            </a:r>
            <a:r>
              <a:rPr lang="vi-VN" sz="2000" b="1" dirty="0">
                <a:solidFill>
                  <a:schemeClr val="tx1"/>
                </a:solidFill>
                <a:latin typeface="Times New Roman" panose="02020603050405020304" pitchFamily="18" charset="0"/>
                <a:cs typeface="Times New Roman" panose="02020603050405020304" pitchFamily="18" charset="0"/>
              </a:rPr>
              <a:t>consume</a:t>
            </a:r>
            <a:r>
              <a:rPr lang="vi-VN" sz="2000" dirty="0">
                <a:solidFill>
                  <a:schemeClr val="tx1"/>
                </a:solidFill>
                <a:latin typeface="Times New Roman" panose="02020603050405020304" pitchFamily="18" charset="0"/>
                <a:cs typeface="Times New Roman" panose="02020603050405020304" pitchFamily="18" charset="0"/>
              </a:rPr>
              <a:t>). Thời gian lưu </a:t>
            </a:r>
            <a:r>
              <a:rPr lang="vi-VN" sz="2000" b="1" dirty="0">
                <a:solidFill>
                  <a:schemeClr val="tx1"/>
                </a:solidFill>
                <a:latin typeface="Times New Roman" panose="02020603050405020304" pitchFamily="18" charset="0"/>
                <a:cs typeface="Times New Roman" panose="02020603050405020304" pitchFamily="18" charset="0"/>
              </a:rPr>
              <a:t>message</a:t>
            </a:r>
            <a:r>
              <a:rPr lang="vi-VN" sz="2000" dirty="0">
                <a:solidFill>
                  <a:schemeClr val="tx1"/>
                </a:solidFill>
                <a:latin typeface="Times New Roman" panose="02020603050405020304" pitchFamily="18" charset="0"/>
                <a:cs typeface="Times New Roman" panose="02020603050405020304" pitchFamily="18" charset="0"/>
              </a:rPr>
              <a:t> có thể tuỳ chỉnh được thông qua log retention.</a:t>
            </a:r>
          </a:p>
          <a:p>
            <a:pPr algn="just">
              <a:spcBef>
                <a:spcPts val="1200"/>
              </a:spcBef>
              <a:spcAft>
                <a:spcPts val="1200"/>
              </a:spcAft>
            </a:pPr>
            <a:endParaRPr lang="vi-VN"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
        <p:nvSpPr>
          <p:cNvPr id="2" name="AutoShape 4" descr="Kết quả hình ảnh cho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2" descr="https://images.viblo.asia/eabf0b4b-2cf2-4398-a20e-9dd312a93fb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657600"/>
            <a:ext cx="5226975"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0"/>
            <a:ext cx="2952750" cy="155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144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a:solidFill>
                  <a:schemeClr val="accent1">
                    <a:lumMod val="50000"/>
                  </a:schemeClr>
                </a:solidFill>
                <a:effectLst>
                  <a:outerShdw blurRad="38100" dist="38100" dir="2700000" algn="tl">
                    <a:srgbClr val="000000">
                      <a:alpha val="43137"/>
                    </a:srgbClr>
                  </a:outerShdw>
                </a:effectLst>
                <a:latin typeface="+mn-lt"/>
              </a:rPr>
              <a:t>Kafka </a:t>
            </a:r>
          </a:p>
        </p:txBody>
      </p:sp>
      <p:sp>
        <p:nvSpPr>
          <p:cNvPr id="175" name="Google Shape;175;p13"/>
          <p:cNvSpPr txBox="1">
            <a:spLocks noGrp="1"/>
          </p:cNvSpPr>
          <p:nvPr>
            <p:ph type="body" idx="1"/>
          </p:nvPr>
        </p:nvSpPr>
        <p:spPr>
          <a:xfrm>
            <a:off x="228599" y="1524000"/>
            <a:ext cx="8686801" cy="4724400"/>
          </a:xfrm>
          <a:prstGeom prst="rect">
            <a:avLst/>
          </a:prstGeom>
        </p:spPr>
        <p:txBody>
          <a:bodyPr spcFirstLastPara="1" wrap="square" lIns="91425" tIns="91425" rIns="91425" bIns="91425" anchor="t" anchorCtr="0">
            <a:noAutofit/>
          </a:bodyPr>
          <a:lstStyle/>
          <a:p>
            <a:pPr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Topic</a:t>
            </a:r>
            <a:r>
              <a:rPr lang="vi-VN" sz="2000" dirty="0">
                <a:solidFill>
                  <a:schemeClr val="tx1"/>
                </a:solidFill>
                <a:latin typeface="Times New Roman" panose="02020603050405020304" pitchFamily="18" charset="0"/>
                <a:cs typeface="Times New Roman" panose="02020603050405020304" pitchFamily="18" charset="0"/>
              </a:rPr>
              <a:t>: Một </a:t>
            </a:r>
            <a:r>
              <a:rPr lang="vi-VN" sz="2000" b="1" dirty="0">
                <a:solidFill>
                  <a:schemeClr val="tx1"/>
                </a:solidFill>
                <a:latin typeface="Times New Roman" panose="02020603050405020304" pitchFamily="18" charset="0"/>
                <a:cs typeface="Times New Roman" panose="02020603050405020304" pitchFamily="18" charset="0"/>
              </a:rPr>
              <a:t>topic</a:t>
            </a:r>
            <a:r>
              <a:rPr lang="vi-VN" sz="2000" dirty="0">
                <a:solidFill>
                  <a:schemeClr val="tx1"/>
                </a:solidFill>
                <a:latin typeface="Times New Roman" panose="02020603050405020304" pitchFamily="18" charset="0"/>
                <a:cs typeface="Times New Roman" panose="02020603050405020304" pitchFamily="18" charset="0"/>
              </a:rPr>
              <a:t> là một </a:t>
            </a:r>
            <a:r>
              <a:rPr lang="vi-VN" sz="2000" b="1" dirty="0">
                <a:solidFill>
                  <a:schemeClr val="tx1"/>
                </a:solidFill>
                <a:latin typeface="Times New Roman" panose="02020603050405020304" pitchFamily="18" charset="0"/>
                <a:cs typeface="Times New Roman" panose="02020603050405020304" pitchFamily="18" charset="0"/>
              </a:rPr>
              <a:t>category</a:t>
            </a:r>
            <a:r>
              <a:rPr lang="vi-VN" sz="2000" dirty="0">
                <a:solidFill>
                  <a:schemeClr val="tx1"/>
                </a:solidFill>
                <a:latin typeface="Times New Roman" panose="02020603050405020304" pitchFamily="18" charset="0"/>
                <a:cs typeface="Times New Roman" panose="02020603050405020304" pitchFamily="18" charset="0"/>
              </a:rPr>
              <a:t> nơi mà record được publish.</a:t>
            </a:r>
          </a:p>
          <a:p>
            <a:pPr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Topic</a:t>
            </a:r>
            <a:r>
              <a:rPr lang="vi-VN" sz="2000" dirty="0">
                <a:solidFill>
                  <a:schemeClr val="tx1"/>
                </a:solidFill>
                <a:latin typeface="Times New Roman" panose="02020603050405020304" pitchFamily="18" charset="0"/>
                <a:cs typeface="Times New Roman" panose="02020603050405020304" pitchFamily="18" charset="0"/>
              </a:rPr>
              <a:t> có thể hiểu là một ngôn ngữ chung giữa </a:t>
            </a:r>
            <a:r>
              <a:rPr lang="vi-VN" sz="2000" b="1" dirty="0">
                <a:solidFill>
                  <a:schemeClr val="tx1"/>
                </a:solidFill>
                <a:latin typeface="Times New Roman" panose="02020603050405020304" pitchFamily="18" charset="0"/>
                <a:cs typeface="Times New Roman" panose="02020603050405020304" pitchFamily="18" charset="0"/>
              </a:rPr>
              <a:t>producer</a:t>
            </a:r>
            <a:r>
              <a:rPr lang="vi-VN" sz="2000" dirty="0">
                <a:solidFill>
                  <a:schemeClr val="tx1"/>
                </a:solidFill>
                <a:latin typeface="Times New Roman" panose="02020603050405020304" pitchFamily="18" charset="0"/>
                <a:cs typeface="Times New Roman" panose="02020603050405020304" pitchFamily="18" charset="0"/>
              </a:rPr>
              <a:t> (người nói) và </a:t>
            </a:r>
            <a:r>
              <a:rPr lang="vi-VN" sz="2000" b="1" dirty="0">
                <a:solidFill>
                  <a:schemeClr val="tx1"/>
                </a:solidFill>
                <a:latin typeface="Times New Roman" panose="02020603050405020304" pitchFamily="18" charset="0"/>
                <a:cs typeface="Times New Roman" panose="02020603050405020304" pitchFamily="18" charset="0"/>
              </a:rPr>
              <a:t>consumer</a:t>
            </a:r>
            <a:r>
              <a:rPr lang="vi-VN" sz="2000" dirty="0">
                <a:solidFill>
                  <a:schemeClr val="tx1"/>
                </a:solidFill>
                <a:latin typeface="Times New Roman" panose="02020603050405020304" pitchFamily="18" charset="0"/>
                <a:cs typeface="Times New Roman" panose="02020603050405020304" pitchFamily="18" charset="0"/>
              </a:rPr>
              <a:t> (người nghe, sử dụng).</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2" name="AutoShape 4" descr="Kết quả hình ảnh cho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2" descr="https://images.viblo.asia/eabf0b4b-2cf2-4398-a20e-9dd312a93fb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505200"/>
            <a:ext cx="5624848" cy="30340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0"/>
            <a:ext cx="2952750" cy="155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250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a:solidFill>
                  <a:schemeClr val="accent1">
                    <a:lumMod val="50000"/>
                  </a:schemeClr>
                </a:solidFill>
                <a:effectLst>
                  <a:outerShdw blurRad="38100" dist="38100" dir="2700000" algn="tl">
                    <a:srgbClr val="000000">
                      <a:alpha val="43137"/>
                    </a:srgbClr>
                  </a:outerShdw>
                </a:effectLst>
                <a:latin typeface="+mn-lt"/>
              </a:rPr>
              <a:t>Kafka </a:t>
            </a:r>
          </a:p>
        </p:txBody>
      </p:sp>
      <p:sp>
        <p:nvSpPr>
          <p:cNvPr id="175" name="Google Shape;175;p13"/>
          <p:cNvSpPr txBox="1">
            <a:spLocks noGrp="1"/>
          </p:cNvSpPr>
          <p:nvPr>
            <p:ph type="body" idx="1"/>
          </p:nvPr>
        </p:nvSpPr>
        <p:spPr>
          <a:xfrm>
            <a:off x="228599" y="1524000"/>
            <a:ext cx="8686801" cy="4724400"/>
          </a:xfrm>
          <a:prstGeom prst="rect">
            <a:avLst/>
          </a:prstGeom>
        </p:spPr>
        <p:txBody>
          <a:bodyPr spcFirstLastPara="1" wrap="square" lIns="91425" tIns="91425" rIns="91425" bIns="91425" anchor="t" anchorCtr="0">
            <a:noAutofit/>
          </a:bodyPr>
          <a:lstStyle/>
          <a:p>
            <a:pPr algn="just"/>
            <a:r>
              <a:rPr lang="vi-VN" sz="2000" b="1" dirty="0">
                <a:solidFill>
                  <a:schemeClr val="tx1"/>
                </a:solidFill>
                <a:latin typeface="Times New Roman" panose="02020603050405020304" pitchFamily="18" charset="0"/>
                <a:cs typeface="Times New Roman" panose="02020603050405020304" pitchFamily="18" charset="0"/>
              </a:rPr>
              <a:t>Partitions</a:t>
            </a:r>
            <a:r>
              <a:rPr lang="vi-VN" sz="2000" dirty="0">
                <a:solidFill>
                  <a:schemeClr val="tx1"/>
                </a:solidFill>
                <a:latin typeface="Times New Roman" panose="02020603050405020304" pitchFamily="18" charset="0"/>
                <a:cs typeface="Times New Roman" panose="02020603050405020304" pitchFamily="18" charset="0"/>
              </a:rPr>
              <a:t>: Là nơi lưu dữ liệu của </a:t>
            </a:r>
            <a:r>
              <a:rPr lang="vi-VN" sz="2000" b="1" dirty="0">
                <a:solidFill>
                  <a:schemeClr val="tx1"/>
                </a:solidFill>
                <a:latin typeface="Times New Roman" panose="02020603050405020304" pitchFamily="18" charset="0"/>
                <a:cs typeface="Times New Roman" panose="02020603050405020304" pitchFamily="18" charset="0"/>
              </a:rPr>
              <a:t>topic</a:t>
            </a:r>
            <a:r>
              <a:rPr lang="vi-VN" sz="2000" dirty="0">
                <a:solidFill>
                  <a:schemeClr val="tx1"/>
                </a:solidFill>
                <a:latin typeface="Times New Roman" panose="02020603050405020304" pitchFamily="18" charset="0"/>
                <a:cs typeface="Times New Roman" panose="02020603050405020304" pitchFamily="18" charset="0"/>
              </a:rPr>
              <a:t>. </a:t>
            </a:r>
            <a:r>
              <a:rPr lang="vi-VN" sz="2000" b="1" dirty="0">
                <a:solidFill>
                  <a:schemeClr val="tx1"/>
                </a:solidFill>
                <a:latin typeface="Times New Roman" panose="02020603050405020304" pitchFamily="18" charset="0"/>
                <a:cs typeface="Times New Roman" panose="02020603050405020304" pitchFamily="18" charset="0"/>
              </a:rPr>
              <a:t>Mỗi</a:t>
            </a:r>
            <a:r>
              <a:rPr lang="vi-VN" sz="2000" dirty="0">
                <a:solidFill>
                  <a:schemeClr val="tx1"/>
                </a:solidFill>
                <a:latin typeface="Times New Roman" panose="02020603050405020304" pitchFamily="18" charset="0"/>
                <a:cs typeface="Times New Roman" panose="02020603050405020304" pitchFamily="18" charset="0"/>
              </a:rPr>
              <a:t> topic có thể có một hay nhiều </a:t>
            </a:r>
            <a:r>
              <a:rPr lang="vi-VN" sz="2000" b="1" dirty="0">
                <a:solidFill>
                  <a:schemeClr val="tx1"/>
                </a:solidFill>
                <a:latin typeface="Times New Roman" panose="02020603050405020304" pitchFamily="18" charset="0"/>
                <a:cs typeface="Times New Roman" panose="02020603050405020304" pitchFamily="18" charset="0"/>
              </a:rPr>
              <a:t>partition</a:t>
            </a:r>
            <a:r>
              <a:rPr lang="vi-VN" sz="2000" dirty="0">
                <a:solidFill>
                  <a:schemeClr val="tx1"/>
                </a:solidFill>
                <a:latin typeface="Times New Roman" panose="02020603050405020304" pitchFamily="18" charset="0"/>
                <a:cs typeface="Times New Roman" panose="02020603050405020304" pitchFamily="18" charset="0"/>
              </a:rPr>
              <a:t> để có thể xử lý một lượng dữ liệu tùy ý.</a:t>
            </a:r>
          </a:p>
          <a:p>
            <a:pPr algn="just"/>
            <a:endParaRPr lang="vi-VN" sz="2000" dirty="0">
              <a:solidFill>
                <a:schemeClr val="tx1"/>
              </a:solidFill>
              <a:latin typeface="Times New Roman" panose="02020603050405020304" pitchFamily="18" charset="0"/>
              <a:cs typeface="Times New Roman" panose="02020603050405020304" pitchFamily="18" charset="0"/>
            </a:endParaRPr>
          </a:p>
          <a:p>
            <a:pPr algn="just"/>
            <a:r>
              <a:rPr lang="vi-VN" sz="2000" b="1" dirty="0">
                <a:solidFill>
                  <a:schemeClr val="tx1"/>
                </a:solidFill>
                <a:latin typeface="Times New Roman" panose="02020603050405020304" pitchFamily="18" charset="0"/>
                <a:cs typeface="Times New Roman" panose="02020603050405020304" pitchFamily="18" charset="0"/>
              </a:rPr>
              <a:t>Partition offset</a:t>
            </a:r>
            <a:r>
              <a:rPr lang="vi-VN" sz="2000" dirty="0">
                <a:solidFill>
                  <a:schemeClr val="tx1"/>
                </a:solidFill>
                <a:latin typeface="Times New Roman" panose="02020603050405020304" pitchFamily="18" charset="0"/>
                <a:cs typeface="Times New Roman" panose="02020603050405020304" pitchFamily="18" charset="0"/>
              </a:rPr>
              <a:t>: Mỗi thông điệp được lưu trên </a:t>
            </a:r>
            <a:r>
              <a:rPr lang="vi-VN" sz="2000" b="1" dirty="0">
                <a:solidFill>
                  <a:schemeClr val="tx1"/>
                </a:solidFill>
                <a:latin typeface="Times New Roman" panose="02020603050405020304" pitchFamily="18" charset="0"/>
                <a:cs typeface="Times New Roman" panose="02020603050405020304" pitchFamily="18" charset="0"/>
              </a:rPr>
              <a:t>partition</a:t>
            </a:r>
            <a:r>
              <a:rPr lang="vi-VN" sz="2000" dirty="0">
                <a:solidFill>
                  <a:schemeClr val="tx1"/>
                </a:solidFill>
                <a:latin typeface="Times New Roman" panose="02020603050405020304" pitchFamily="18" charset="0"/>
                <a:cs typeface="Times New Roman" panose="02020603050405020304" pitchFamily="18" charset="0"/>
              </a:rPr>
              <a:t> sẽ được gán một giá trị theo thứ tự tăng dần gọi là </a:t>
            </a:r>
            <a:r>
              <a:rPr lang="vi-VN" sz="2000" b="1" dirty="0">
                <a:solidFill>
                  <a:schemeClr val="tx1"/>
                </a:solidFill>
                <a:latin typeface="Times New Roman" panose="02020603050405020304" pitchFamily="18" charset="0"/>
                <a:cs typeface="Times New Roman" panose="02020603050405020304" pitchFamily="18" charset="0"/>
              </a:rPr>
              <a:t>offset</a:t>
            </a:r>
            <a:r>
              <a:rPr lang="vi-VN" sz="2000" dirty="0">
                <a:solidFill>
                  <a:schemeClr val="tx1"/>
                </a:solidFill>
                <a:latin typeface="Times New Roman" panose="02020603050405020304" pitchFamily="18" charset="0"/>
                <a:cs typeface="Times New Roman" panose="02020603050405020304" pitchFamily="18" charset="0"/>
              </a:rPr>
              <a:t>. Có thể hiểu như đây là chỉ số của một mảng.</a:t>
            </a:r>
          </a:p>
          <a:p>
            <a:pPr algn="just"/>
            <a:endParaRPr lang="vi-VN"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
        <p:nvSpPr>
          <p:cNvPr id="2" name="AutoShape 4" descr="Kết quả hình ảnh cho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descr="https://images.viblo.asia/eabf0b4b-2cf2-4398-a20e-9dd312a93fb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572000"/>
            <a:ext cx="3992691" cy="21536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248" y="4495800"/>
            <a:ext cx="3856552"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0"/>
            <a:ext cx="2952750" cy="155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275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2" end="2"/>
                                            </p:txEl>
                                          </p:spTgt>
                                        </p:tgtEl>
                                        <p:attrNameLst>
                                          <p:attrName>style.visibility</p:attrName>
                                        </p:attrNameLst>
                                      </p:cBhvr>
                                      <p:to>
                                        <p:strVal val="visible"/>
                                      </p:to>
                                    </p:set>
                                    <p:animEffect transition="in" filter="fade">
                                      <p:cBhvr>
                                        <p:cTn id="14" dur="1000"/>
                                        <p:tgtEl>
                                          <p:spTgt spid="175">
                                            <p:txEl>
                                              <p:pRg st="2" end="2"/>
                                            </p:txEl>
                                          </p:spTgt>
                                        </p:tgtEl>
                                      </p:cBhvr>
                                    </p:animEffect>
                                    <p:anim calcmode="lin" valueType="num">
                                      <p:cBhvr>
                                        <p:cTn id="15"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a:solidFill>
                  <a:schemeClr val="accent1">
                    <a:lumMod val="50000"/>
                  </a:schemeClr>
                </a:solidFill>
                <a:effectLst>
                  <a:outerShdw blurRad="38100" dist="38100" dir="2700000" algn="tl">
                    <a:srgbClr val="000000">
                      <a:alpha val="43137"/>
                    </a:srgbClr>
                  </a:outerShdw>
                </a:effectLst>
                <a:latin typeface="+mn-lt"/>
              </a:rPr>
              <a:t>Kafka </a:t>
            </a:r>
          </a:p>
        </p:txBody>
      </p:sp>
      <p:sp>
        <p:nvSpPr>
          <p:cNvPr id="175" name="Google Shape;175;p13"/>
          <p:cNvSpPr txBox="1">
            <a:spLocks noGrp="1"/>
          </p:cNvSpPr>
          <p:nvPr>
            <p:ph type="body" idx="1"/>
          </p:nvPr>
        </p:nvSpPr>
        <p:spPr>
          <a:xfrm>
            <a:off x="228599" y="1524000"/>
            <a:ext cx="8686801" cy="4724400"/>
          </a:xfrm>
          <a:prstGeom prst="rect">
            <a:avLst/>
          </a:prstGeom>
        </p:spPr>
        <p:txBody>
          <a:bodyPr spcFirstLastPara="1" wrap="square" lIns="91425" tIns="91425" rIns="91425" bIns="91425" anchor="t" anchorCtr="0">
            <a:noAutofit/>
          </a:bodyPr>
          <a:lstStyle/>
          <a:p>
            <a:pPr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Replicas of partition</a:t>
            </a:r>
            <a:r>
              <a:rPr lang="vi-VN" sz="2000" dirty="0">
                <a:solidFill>
                  <a:schemeClr val="tx1"/>
                </a:solidFill>
                <a:latin typeface="Times New Roman" panose="02020603050405020304" pitchFamily="18" charset="0"/>
                <a:cs typeface="Times New Roman" panose="02020603050405020304" pitchFamily="18" charset="0"/>
              </a:rPr>
              <a:t>: Là một bản </a:t>
            </a:r>
            <a:r>
              <a:rPr lang="vi-VN" sz="2000" b="1" dirty="0">
                <a:solidFill>
                  <a:schemeClr val="tx1"/>
                </a:solidFill>
                <a:latin typeface="Times New Roman" panose="02020603050405020304" pitchFamily="18" charset="0"/>
                <a:cs typeface="Times New Roman" panose="02020603050405020304" pitchFamily="18" charset="0"/>
              </a:rPr>
              <a:t>backup</a:t>
            </a:r>
            <a:r>
              <a:rPr lang="vi-VN" sz="2000" dirty="0">
                <a:solidFill>
                  <a:schemeClr val="tx1"/>
                </a:solidFill>
                <a:latin typeface="Times New Roman" panose="02020603050405020304" pitchFamily="18" charset="0"/>
                <a:cs typeface="Times New Roman" panose="02020603050405020304" pitchFamily="18" charset="0"/>
              </a:rPr>
              <a:t> của </a:t>
            </a:r>
            <a:r>
              <a:rPr lang="vi-VN" sz="2000" b="1" dirty="0">
                <a:solidFill>
                  <a:schemeClr val="tx1"/>
                </a:solidFill>
                <a:latin typeface="Times New Roman" panose="02020603050405020304" pitchFamily="18" charset="0"/>
                <a:cs typeface="Times New Roman" panose="02020603050405020304" pitchFamily="18" charset="0"/>
              </a:rPr>
              <a:t>partition</a:t>
            </a:r>
            <a:r>
              <a:rPr lang="vi-VN" sz="2000" dirty="0">
                <a:solidFill>
                  <a:schemeClr val="tx1"/>
                </a:solidFill>
                <a:latin typeface="Times New Roman" panose="02020603050405020304" pitchFamily="18" charset="0"/>
                <a:cs typeface="Times New Roman" panose="02020603050405020304" pitchFamily="18" charset="0"/>
              </a:rPr>
              <a:t>, chỉ được dùng để lưu trữ tránh mất dữ liệu, không được dùng để đọc ghi.</a:t>
            </a:r>
          </a:p>
          <a:p>
            <a:pPr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Mỗi </a:t>
            </a:r>
            <a:r>
              <a:rPr lang="vi-VN" sz="2000" b="1" dirty="0">
                <a:solidFill>
                  <a:schemeClr val="tx1"/>
                </a:solidFill>
                <a:latin typeface="Times New Roman" panose="02020603050405020304" pitchFamily="18" charset="0"/>
                <a:cs typeface="Times New Roman" panose="02020603050405020304" pitchFamily="18" charset="0"/>
              </a:rPr>
              <a:t>partition</a:t>
            </a:r>
            <a:r>
              <a:rPr lang="vi-VN" sz="2000" dirty="0">
                <a:solidFill>
                  <a:schemeClr val="tx1"/>
                </a:solidFill>
                <a:latin typeface="Times New Roman" panose="02020603050405020304" pitchFamily="18" charset="0"/>
                <a:cs typeface="Times New Roman" panose="02020603050405020304" pitchFamily="18" charset="0"/>
              </a:rPr>
              <a:t> là một chuỗi </a:t>
            </a:r>
            <a:r>
              <a:rPr lang="vi-VN" sz="2000" b="1" dirty="0">
                <a:solidFill>
                  <a:schemeClr val="tx1"/>
                </a:solidFill>
                <a:latin typeface="Times New Roman" panose="02020603050405020304" pitchFamily="18" charset="0"/>
                <a:cs typeface="Times New Roman" panose="02020603050405020304" pitchFamily="18" charset="0"/>
              </a:rPr>
              <a:t>log</a:t>
            </a:r>
            <a:r>
              <a:rPr lang="vi-VN" sz="2000" dirty="0">
                <a:solidFill>
                  <a:schemeClr val="tx1"/>
                </a:solidFill>
                <a:latin typeface="Times New Roman" panose="02020603050405020304" pitchFamily="18" charset="0"/>
                <a:cs typeface="Times New Roman" panose="02020603050405020304" pitchFamily="18" charset="0"/>
              </a:rPr>
              <a:t>, có thứ tự và không thể thay đổi (immutable).</a:t>
            </a:r>
          </a:p>
          <a:p>
            <a:pPr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Mỗi </a:t>
            </a:r>
            <a:r>
              <a:rPr lang="vi-VN" sz="2000" b="1" dirty="0">
                <a:solidFill>
                  <a:schemeClr val="tx1"/>
                </a:solidFill>
                <a:latin typeface="Times New Roman" panose="02020603050405020304" pitchFamily="18" charset="0"/>
                <a:cs typeface="Times New Roman" panose="02020603050405020304" pitchFamily="18" charset="0"/>
              </a:rPr>
              <a:t>message</a:t>
            </a:r>
            <a:r>
              <a:rPr lang="vi-VN" sz="2000" dirty="0">
                <a:solidFill>
                  <a:schemeClr val="tx1"/>
                </a:solidFill>
                <a:latin typeface="Times New Roman" panose="02020603050405020304" pitchFamily="18" charset="0"/>
                <a:cs typeface="Times New Roman" panose="02020603050405020304" pitchFamily="18" charset="0"/>
              </a:rPr>
              <a:t> trong </a:t>
            </a:r>
            <a:r>
              <a:rPr lang="vi-VN" sz="2000" b="1" dirty="0">
                <a:solidFill>
                  <a:schemeClr val="tx1"/>
                </a:solidFill>
                <a:latin typeface="Times New Roman" panose="02020603050405020304" pitchFamily="18" charset="0"/>
                <a:cs typeface="Times New Roman" panose="02020603050405020304" pitchFamily="18" charset="0"/>
              </a:rPr>
              <a:t>partition</a:t>
            </a:r>
            <a:r>
              <a:rPr lang="vi-VN" sz="2000" dirty="0">
                <a:solidFill>
                  <a:schemeClr val="tx1"/>
                </a:solidFill>
                <a:latin typeface="Times New Roman" panose="02020603050405020304" pitchFamily="18" charset="0"/>
                <a:cs typeface="Times New Roman" panose="02020603050405020304" pitchFamily="18" charset="0"/>
              </a:rPr>
              <a:t> sẽ có id tăng dần, gọi là </a:t>
            </a:r>
            <a:r>
              <a:rPr lang="vi-VN" sz="2000" b="1" dirty="0">
                <a:solidFill>
                  <a:schemeClr val="tx1"/>
                </a:solidFill>
                <a:latin typeface="Times New Roman" panose="02020603050405020304" pitchFamily="18" charset="0"/>
                <a:cs typeface="Times New Roman" panose="02020603050405020304" pitchFamily="18" charset="0"/>
              </a:rPr>
              <a:t>offset</a:t>
            </a:r>
            <a:r>
              <a:rPr lang="vi-VN" sz="2000" dirty="0">
                <a:solidFill>
                  <a:schemeClr val="tx1"/>
                </a:solidFill>
                <a:latin typeface="Times New Roman" panose="02020603050405020304" pitchFamily="18" charset="0"/>
                <a:cs typeface="Times New Roman" panose="02020603050405020304" pitchFamily="18" charset="0"/>
              </a:rPr>
              <a:t>.</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2" name="AutoShape 4" descr="Kết quả hình ảnh cho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descr="https://images.viblo.asia/eabf0b4b-2cf2-4398-a20e-9dd312a93fb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759240"/>
            <a:ext cx="3992691" cy="25653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94" y="3759240"/>
            <a:ext cx="3856552" cy="2565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0"/>
            <a:ext cx="2952750" cy="155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02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a:solidFill>
                  <a:schemeClr val="accent1">
                    <a:lumMod val="50000"/>
                  </a:schemeClr>
                </a:solidFill>
                <a:effectLst>
                  <a:outerShdw blurRad="38100" dist="38100" dir="2700000" algn="tl">
                    <a:srgbClr val="000000">
                      <a:alpha val="43137"/>
                    </a:srgbClr>
                  </a:outerShdw>
                </a:effectLst>
                <a:latin typeface="+mn-lt"/>
              </a:rPr>
              <a:t>Kafka </a:t>
            </a:r>
          </a:p>
        </p:txBody>
      </p:sp>
      <p:sp>
        <p:nvSpPr>
          <p:cNvPr id="175" name="Google Shape;175;p13"/>
          <p:cNvSpPr txBox="1">
            <a:spLocks noGrp="1"/>
          </p:cNvSpPr>
          <p:nvPr>
            <p:ph type="body" idx="1"/>
          </p:nvPr>
        </p:nvSpPr>
        <p:spPr>
          <a:xfrm>
            <a:off x="228599" y="1524000"/>
            <a:ext cx="8686801" cy="4724400"/>
          </a:xfrm>
          <a:prstGeom prst="rect">
            <a:avLst/>
          </a:prstGeom>
        </p:spPr>
        <p:txBody>
          <a:bodyPr spcFirstLastPara="1" wrap="square" lIns="91425" tIns="91425" rIns="91425" bIns="91425" anchor="t" anchorCtr="0">
            <a:noAutofit/>
          </a:bodyPr>
          <a:lstStyle/>
          <a:p>
            <a:pPr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Consumer</a:t>
            </a:r>
            <a:r>
              <a:rPr lang="vi-VN" sz="2000" dirty="0">
                <a:solidFill>
                  <a:schemeClr val="tx1"/>
                </a:solidFill>
                <a:latin typeface="Times New Roman" panose="02020603050405020304" pitchFamily="18" charset="0"/>
                <a:cs typeface="Times New Roman" panose="02020603050405020304" pitchFamily="18" charset="0"/>
              </a:rPr>
              <a:t>: Là ứng dụng đọc dữ liệu từ </a:t>
            </a:r>
            <a:r>
              <a:rPr lang="vi-VN" sz="2000" b="1" dirty="0">
                <a:solidFill>
                  <a:schemeClr val="tx1"/>
                </a:solidFill>
                <a:latin typeface="Times New Roman" panose="02020603050405020304" pitchFamily="18" charset="0"/>
                <a:cs typeface="Times New Roman" panose="02020603050405020304" pitchFamily="18" charset="0"/>
              </a:rPr>
              <a:t>Broker</a:t>
            </a:r>
            <a:r>
              <a:rPr lang="vi-VN" sz="2000" dirty="0">
                <a:solidFill>
                  <a:schemeClr val="tx1"/>
                </a:solidFill>
                <a:latin typeface="Times New Roman" panose="02020603050405020304" pitchFamily="18" charset="0"/>
                <a:cs typeface="Times New Roman" panose="02020603050405020304" pitchFamily="18" charset="0"/>
              </a:rPr>
              <a:t> thông qua các </a:t>
            </a:r>
            <a:r>
              <a:rPr lang="vi-VN" sz="2000" b="1" dirty="0">
                <a:solidFill>
                  <a:schemeClr val="tx1"/>
                </a:solidFill>
                <a:latin typeface="Times New Roman" panose="02020603050405020304" pitchFamily="18" charset="0"/>
                <a:cs typeface="Times New Roman" panose="02020603050405020304" pitchFamily="18" charset="0"/>
              </a:rPr>
              <a:t>topic</a:t>
            </a:r>
            <a:r>
              <a:rPr lang="vi-VN" sz="2000" dirty="0">
                <a:solidFill>
                  <a:schemeClr val="tx1"/>
                </a:solidFill>
                <a:latin typeface="Times New Roman" panose="02020603050405020304" pitchFamily="18" charset="0"/>
                <a:cs typeface="Times New Roman" panose="02020603050405020304" pitchFamily="18" charset="0"/>
              </a:rPr>
              <a:t>. </a:t>
            </a:r>
            <a:r>
              <a:rPr lang="vi-VN" sz="2000" b="1" dirty="0">
                <a:solidFill>
                  <a:schemeClr val="tx1"/>
                </a:solidFill>
                <a:latin typeface="Times New Roman" panose="02020603050405020304" pitchFamily="18" charset="0"/>
                <a:cs typeface="Times New Roman" panose="02020603050405020304" pitchFamily="18" charset="0"/>
              </a:rPr>
              <a:t>Consumer</a:t>
            </a:r>
            <a:r>
              <a:rPr lang="vi-VN" sz="2000" dirty="0">
                <a:solidFill>
                  <a:schemeClr val="tx1"/>
                </a:solidFill>
                <a:latin typeface="Times New Roman" panose="02020603050405020304" pitchFamily="18" charset="0"/>
                <a:cs typeface="Times New Roman" panose="02020603050405020304" pitchFamily="18" charset="0"/>
              </a:rPr>
              <a:t> có thể đọc dữ liệu từ 1 hoặc nhiều </a:t>
            </a:r>
            <a:r>
              <a:rPr lang="vi-VN" sz="2000" b="1" dirty="0">
                <a:solidFill>
                  <a:schemeClr val="tx1"/>
                </a:solidFill>
                <a:latin typeface="Times New Roman" panose="02020603050405020304" pitchFamily="18" charset="0"/>
                <a:cs typeface="Times New Roman" panose="02020603050405020304" pitchFamily="18" charset="0"/>
              </a:rPr>
              <a:t>topic</a:t>
            </a:r>
            <a:r>
              <a:rPr lang="vi-VN" sz="2000" dirty="0">
                <a:solidFill>
                  <a:schemeClr val="tx1"/>
                </a:solidFill>
                <a:latin typeface="Times New Roman" panose="02020603050405020304" pitchFamily="18" charset="0"/>
                <a:cs typeface="Times New Roman" panose="02020603050405020304" pitchFamily="18" charset="0"/>
              </a:rPr>
              <a:t>. </a:t>
            </a:r>
            <a:r>
              <a:rPr lang="vi-VN" sz="2000" b="1" dirty="0">
                <a:solidFill>
                  <a:schemeClr val="tx1"/>
                </a:solidFill>
                <a:latin typeface="Times New Roman" panose="02020603050405020304" pitchFamily="18" charset="0"/>
                <a:cs typeface="Times New Roman" panose="02020603050405020304" pitchFamily="18" charset="0"/>
              </a:rPr>
              <a:t>Consumer</a:t>
            </a:r>
            <a:r>
              <a:rPr lang="vi-VN" sz="2000" dirty="0">
                <a:solidFill>
                  <a:schemeClr val="tx1"/>
                </a:solidFill>
                <a:latin typeface="Times New Roman" panose="02020603050405020304" pitchFamily="18" charset="0"/>
                <a:cs typeface="Times New Roman" panose="02020603050405020304" pitchFamily="18" charset="0"/>
              </a:rPr>
              <a:t> có thể chọn đọc dữ liệu theo thứ tự mà nó muốn.</a:t>
            </a:r>
          </a:p>
          <a:p>
            <a:pPr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Consumer</a:t>
            </a:r>
            <a:r>
              <a:rPr lang="vi-VN" sz="2000" dirty="0">
                <a:solidFill>
                  <a:schemeClr val="tx1"/>
                </a:solidFill>
                <a:latin typeface="Times New Roman" panose="02020603050405020304" pitchFamily="18" charset="0"/>
                <a:cs typeface="Times New Roman" panose="02020603050405020304" pitchFamily="18" charset="0"/>
              </a:rPr>
              <a:t> sẽ điều khiển những gì mình muốn đọc thông qua </a:t>
            </a:r>
            <a:r>
              <a:rPr lang="vi-VN" sz="2000" b="1" dirty="0">
                <a:solidFill>
                  <a:schemeClr val="tx1"/>
                </a:solidFill>
                <a:latin typeface="Times New Roman" panose="02020603050405020304" pitchFamily="18" charset="0"/>
                <a:cs typeface="Times New Roman" panose="02020603050405020304" pitchFamily="18" charset="0"/>
              </a:rPr>
              <a:t>offset</a:t>
            </a:r>
            <a:r>
              <a:rPr lang="vi-VN" sz="2000" dirty="0">
                <a:solidFill>
                  <a:schemeClr val="tx1"/>
                </a:solidFill>
                <a:latin typeface="Times New Roman" panose="02020603050405020304" pitchFamily="18" charset="0"/>
                <a:cs typeface="Times New Roman" panose="02020603050405020304" pitchFamily="18" charset="0"/>
              </a:rPr>
              <a:t> của </a:t>
            </a:r>
            <a:r>
              <a:rPr lang="vi-VN" sz="2000" b="1" dirty="0">
                <a:solidFill>
                  <a:schemeClr val="tx1"/>
                </a:solidFill>
                <a:latin typeface="Times New Roman" panose="02020603050405020304" pitchFamily="18" charset="0"/>
                <a:cs typeface="Times New Roman" panose="02020603050405020304" pitchFamily="18" charset="0"/>
              </a:rPr>
              <a:t>message</a:t>
            </a:r>
            <a:r>
              <a:rPr lang="vi-VN" sz="2000" dirty="0">
                <a:solidFill>
                  <a:schemeClr val="tx1"/>
                </a:solidFill>
                <a:latin typeface="Times New Roman" panose="02020603050405020304" pitchFamily="18" charset="0"/>
                <a:cs typeface="Times New Roman" panose="02020603050405020304" pitchFamily="18" charset="0"/>
              </a:rPr>
              <a:t>, hay thậm chí là thứ tự đọc. </a:t>
            </a:r>
            <a:r>
              <a:rPr lang="vi-VN" sz="2000" b="1" dirty="0">
                <a:solidFill>
                  <a:schemeClr val="tx1"/>
                </a:solidFill>
                <a:latin typeface="Times New Roman" panose="02020603050405020304" pitchFamily="18" charset="0"/>
                <a:cs typeface="Times New Roman" panose="02020603050405020304" pitchFamily="18" charset="0"/>
              </a:rPr>
              <a:t>Consumer</a:t>
            </a:r>
            <a:r>
              <a:rPr lang="vi-VN" sz="2000" dirty="0">
                <a:solidFill>
                  <a:schemeClr val="tx1"/>
                </a:solidFill>
                <a:latin typeface="Times New Roman" panose="02020603050405020304" pitchFamily="18" charset="0"/>
                <a:cs typeface="Times New Roman" panose="02020603050405020304" pitchFamily="18" charset="0"/>
              </a:rPr>
              <a:t> có thể </a:t>
            </a:r>
            <a:r>
              <a:rPr lang="vi-VN" sz="2000" b="1" dirty="0">
                <a:solidFill>
                  <a:schemeClr val="tx1"/>
                </a:solidFill>
                <a:latin typeface="Times New Roman" panose="02020603050405020304" pitchFamily="18" charset="0"/>
                <a:cs typeface="Times New Roman" panose="02020603050405020304" pitchFamily="18" charset="0"/>
              </a:rPr>
              <a:t>reset</a:t>
            </a:r>
            <a:r>
              <a:rPr lang="vi-VN" sz="2000" dirty="0">
                <a:solidFill>
                  <a:schemeClr val="tx1"/>
                </a:solidFill>
                <a:latin typeface="Times New Roman" panose="02020603050405020304" pitchFamily="18" charset="0"/>
                <a:cs typeface="Times New Roman" panose="02020603050405020304" pitchFamily="18" charset="0"/>
              </a:rPr>
              <a:t> lại vị trí của </a:t>
            </a:r>
            <a:r>
              <a:rPr lang="vi-VN" sz="2000" b="1" dirty="0">
                <a:solidFill>
                  <a:schemeClr val="tx1"/>
                </a:solidFill>
                <a:latin typeface="Times New Roman" panose="02020603050405020304" pitchFamily="18" charset="0"/>
                <a:cs typeface="Times New Roman" panose="02020603050405020304" pitchFamily="18" charset="0"/>
              </a:rPr>
              <a:t>offset</a:t>
            </a:r>
            <a:r>
              <a:rPr lang="vi-VN" sz="2000" dirty="0">
                <a:solidFill>
                  <a:schemeClr val="tx1"/>
                </a:solidFill>
                <a:latin typeface="Times New Roman" panose="02020603050405020304" pitchFamily="18" charset="0"/>
                <a:cs typeface="Times New Roman" panose="02020603050405020304" pitchFamily="18" charset="0"/>
              </a:rPr>
              <a:t> để </a:t>
            </a:r>
            <a:r>
              <a:rPr lang="vi-VN" sz="2000" b="1" dirty="0">
                <a:solidFill>
                  <a:schemeClr val="tx1"/>
                </a:solidFill>
                <a:latin typeface="Times New Roman" panose="02020603050405020304" pitchFamily="18" charset="0"/>
                <a:cs typeface="Times New Roman" panose="02020603050405020304" pitchFamily="18" charset="0"/>
              </a:rPr>
              <a:t>re-process</a:t>
            </a:r>
            <a:r>
              <a:rPr lang="vi-VN" sz="2000" dirty="0">
                <a:solidFill>
                  <a:schemeClr val="tx1"/>
                </a:solidFill>
                <a:latin typeface="Times New Roman" panose="02020603050405020304" pitchFamily="18" charset="0"/>
                <a:cs typeface="Times New Roman" panose="02020603050405020304" pitchFamily="18" charset="0"/>
              </a:rPr>
              <a:t> lại một vài </a:t>
            </a:r>
            <a:r>
              <a:rPr lang="vi-VN" sz="2000" b="1" dirty="0">
                <a:solidFill>
                  <a:schemeClr val="tx1"/>
                </a:solidFill>
                <a:latin typeface="Times New Roman" panose="02020603050405020304" pitchFamily="18" charset="0"/>
                <a:cs typeface="Times New Roman" panose="02020603050405020304" pitchFamily="18" charset="0"/>
              </a:rPr>
              <a:t>message</a:t>
            </a:r>
            <a:r>
              <a:rPr lang="vi-VN" sz="2000" dirty="0">
                <a:solidFill>
                  <a:schemeClr val="tx1"/>
                </a:solidFill>
                <a:latin typeface="Times New Roman" panose="02020603050405020304" pitchFamily="18" charset="0"/>
                <a:cs typeface="Times New Roman" panose="02020603050405020304" pitchFamily="18" charset="0"/>
              </a:rPr>
              <a:t> nào đó.</a:t>
            </a:r>
          </a:p>
          <a:p>
            <a:endParaRPr lang="vi-VN"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sp>
        <p:nvSpPr>
          <p:cNvPr id="2" name="AutoShape 4" descr="Kết quả hình ảnh cho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2" descr="https://images.viblo.asia/eabf0b4b-2cf2-4398-a20e-9dd312a93fb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114800"/>
            <a:ext cx="4810125" cy="25945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665" y="3962400"/>
            <a:ext cx="3487506" cy="259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0"/>
            <a:ext cx="2952750" cy="155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701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a:solidFill>
                  <a:schemeClr val="accent1">
                    <a:lumMod val="50000"/>
                  </a:schemeClr>
                </a:solidFill>
                <a:effectLst>
                  <a:outerShdw blurRad="38100" dist="38100" dir="2700000" algn="tl">
                    <a:srgbClr val="000000">
                      <a:alpha val="43137"/>
                    </a:srgbClr>
                  </a:outerShdw>
                </a:effectLst>
                <a:latin typeface="+mn-lt"/>
              </a:rPr>
              <a:t>Kafka </a:t>
            </a:r>
          </a:p>
        </p:txBody>
      </p:sp>
      <p:sp>
        <p:nvSpPr>
          <p:cNvPr id="175" name="Google Shape;175;p13"/>
          <p:cNvSpPr txBox="1">
            <a:spLocks noGrp="1"/>
          </p:cNvSpPr>
          <p:nvPr>
            <p:ph type="body" idx="1"/>
          </p:nvPr>
        </p:nvSpPr>
        <p:spPr>
          <a:xfrm>
            <a:off x="228599" y="1524000"/>
            <a:ext cx="8686801" cy="4724400"/>
          </a:xfrm>
          <a:prstGeom prst="rect">
            <a:avLst/>
          </a:prstGeom>
        </p:spPr>
        <p:txBody>
          <a:bodyPr spcFirstLastPara="1" wrap="square" lIns="91425" tIns="91425" rIns="91425" bIns="91425" anchor="t" anchorCtr="0">
            <a:noAutofit/>
          </a:bodyPr>
          <a:lstStyle/>
          <a:p>
            <a:pPr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Một </a:t>
            </a:r>
            <a:r>
              <a:rPr lang="vi-VN" sz="2000" b="1" dirty="0">
                <a:solidFill>
                  <a:schemeClr val="tx1"/>
                </a:solidFill>
                <a:latin typeface="Times New Roman" panose="02020603050405020304" pitchFamily="18" charset="0"/>
                <a:cs typeface="Times New Roman" panose="02020603050405020304" pitchFamily="18" charset="0"/>
              </a:rPr>
              <a:t>Consumer</a:t>
            </a:r>
            <a:r>
              <a:rPr lang="vi-VN" sz="2000" dirty="0">
                <a:solidFill>
                  <a:schemeClr val="tx1"/>
                </a:solidFill>
                <a:latin typeface="Times New Roman" panose="02020603050405020304" pitchFamily="18" charset="0"/>
                <a:cs typeface="Times New Roman" panose="02020603050405020304" pitchFamily="18" charset="0"/>
              </a:rPr>
              <a:t> có thể đọc nhiều </a:t>
            </a:r>
            <a:r>
              <a:rPr lang="vi-VN" sz="2000" b="1" dirty="0">
                <a:solidFill>
                  <a:schemeClr val="tx1"/>
                </a:solidFill>
                <a:latin typeface="Times New Roman" panose="02020603050405020304" pitchFamily="18" charset="0"/>
                <a:cs typeface="Times New Roman" panose="02020603050405020304" pitchFamily="18" charset="0"/>
              </a:rPr>
              <a:t>partition</a:t>
            </a:r>
            <a:r>
              <a:rPr lang="vi-VN" sz="2000" dirty="0">
                <a:solidFill>
                  <a:schemeClr val="tx1"/>
                </a:solidFill>
                <a:latin typeface="Times New Roman" panose="02020603050405020304" pitchFamily="18" charset="0"/>
                <a:cs typeface="Times New Roman" panose="02020603050405020304" pitchFamily="18" charset="0"/>
              </a:rPr>
              <a:t>. Nhưng một </a:t>
            </a:r>
            <a:r>
              <a:rPr lang="vi-VN" sz="2000" b="1" dirty="0">
                <a:solidFill>
                  <a:schemeClr val="tx1"/>
                </a:solidFill>
                <a:latin typeface="Times New Roman" panose="02020603050405020304" pitchFamily="18" charset="0"/>
                <a:cs typeface="Times New Roman" panose="02020603050405020304" pitchFamily="18" charset="0"/>
              </a:rPr>
              <a:t>partition</a:t>
            </a:r>
            <a:r>
              <a:rPr lang="vi-VN" sz="2000" dirty="0">
                <a:solidFill>
                  <a:schemeClr val="tx1"/>
                </a:solidFill>
                <a:latin typeface="Times New Roman" panose="02020603050405020304" pitchFamily="18" charset="0"/>
                <a:cs typeface="Times New Roman" panose="02020603050405020304" pitchFamily="18" charset="0"/>
              </a:rPr>
              <a:t> chỉ được bởi một </a:t>
            </a:r>
            <a:r>
              <a:rPr lang="vi-VN" sz="2000" b="1" dirty="0">
                <a:solidFill>
                  <a:schemeClr val="tx1"/>
                </a:solidFill>
                <a:latin typeface="Times New Roman" panose="02020603050405020304" pitchFamily="18" charset="0"/>
                <a:cs typeface="Times New Roman" panose="02020603050405020304" pitchFamily="18" charset="0"/>
              </a:rPr>
              <a:t>Consumer</a:t>
            </a:r>
            <a:r>
              <a:rPr lang="vi-VN" sz="2000" dirty="0">
                <a:solidFill>
                  <a:schemeClr val="tx1"/>
                </a:solidFill>
                <a:latin typeface="Times New Roman" panose="02020603050405020304" pitchFamily="18" charset="0"/>
                <a:cs typeface="Times New Roman" panose="02020603050405020304" pitchFamily="18" charset="0"/>
              </a:rPr>
              <a:t> duy nhất thuộc một group.</a:t>
            </a:r>
          </a:p>
          <a:p>
            <a:pPr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Mỗi </a:t>
            </a:r>
            <a:r>
              <a:rPr lang="vi-VN" sz="2000" b="1" dirty="0">
                <a:solidFill>
                  <a:schemeClr val="tx1"/>
                </a:solidFill>
                <a:latin typeface="Times New Roman" panose="02020603050405020304" pitchFamily="18" charset="0"/>
                <a:cs typeface="Times New Roman" panose="02020603050405020304" pitchFamily="18" charset="0"/>
              </a:rPr>
              <a:t>partition</a:t>
            </a:r>
            <a:r>
              <a:rPr lang="vi-VN" sz="2000" dirty="0">
                <a:solidFill>
                  <a:schemeClr val="tx1"/>
                </a:solidFill>
                <a:latin typeface="Times New Roman" panose="02020603050405020304" pitchFamily="18" charset="0"/>
                <a:cs typeface="Times New Roman" panose="02020603050405020304" pitchFamily="18" charset="0"/>
              </a:rPr>
              <a:t> là một chuỗi </a:t>
            </a:r>
            <a:r>
              <a:rPr lang="vi-VN" sz="2000" b="1" dirty="0">
                <a:solidFill>
                  <a:schemeClr val="tx1"/>
                </a:solidFill>
                <a:latin typeface="Times New Roman" panose="02020603050405020304" pitchFamily="18" charset="0"/>
                <a:cs typeface="Times New Roman" panose="02020603050405020304" pitchFamily="18" charset="0"/>
              </a:rPr>
              <a:t>log</a:t>
            </a:r>
            <a:r>
              <a:rPr lang="vi-VN" sz="2000" dirty="0">
                <a:solidFill>
                  <a:schemeClr val="tx1"/>
                </a:solidFill>
                <a:latin typeface="Times New Roman" panose="02020603050405020304" pitchFamily="18" charset="0"/>
                <a:cs typeface="Times New Roman" panose="02020603050405020304" pitchFamily="18" charset="0"/>
              </a:rPr>
              <a:t>, có thứ tự và không thể thay đổi (immutable).</a:t>
            </a:r>
          </a:p>
          <a:p>
            <a:pPr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Mỗi </a:t>
            </a:r>
            <a:r>
              <a:rPr lang="vi-VN" sz="2000" b="1" dirty="0">
                <a:solidFill>
                  <a:schemeClr val="tx1"/>
                </a:solidFill>
                <a:latin typeface="Times New Roman" panose="02020603050405020304" pitchFamily="18" charset="0"/>
                <a:cs typeface="Times New Roman" panose="02020603050405020304" pitchFamily="18" charset="0"/>
              </a:rPr>
              <a:t>message</a:t>
            </a:r>
            <a:r>
              <a:rPr lang="vi-VN" sz="2000" dirty="0">
                <a:solidFill>
                  <a:schemeClr val="tx1"/>
                </a:solidFill>
                <a:latin typeface="Times New Roman" panose="02020603050405020304" pitchFamily="18" charset="0"/>
                <a:cs typeface="Times New Roman" panose="02020603050405020304" pitchFamily="18" charset="0"/>
              </a:rPr>
              <a:t> trong </a:t>
            </a:r>
            <a:r>
              <a:rPr lang="vi-VN" sz="2000" b="1" dirty="0">
                <a:solidFill>
                  <a:schemeClr val="tx1"/>
                </a:solidFill>
                <a:latin typeface="Times New Roman" panose="02020603050405020304" pitchFamily="18" charset="0"/>
                <a:cs typeface="Times New Roman" panose="02020603050405020304" pitchFamily="18" charset="0"/>
              </a:rPr>
              <a:t>partition</a:t>
            </a:r>
            <a:r>
              <a:rPr lang="vi-VN" sz="2000" dirty="0">
                <a:solidFill>
                  <a:schemeClr val="tx1"/>
                </a:solidFill>
                <a:latin typeface="Times New Roman" panose="02020603050405020304" pitchFamily="18" charset="0"/>
                <a:cs typeface="Times New Roman" panose="02020603050405020304" pitchFamily="18" charset="0"/>
              </a:rPr>
              <a:t> sẽ có id tăng dần, gọi là </a:t>
            </a:r>
            <a:r>
              <a:rPr lang="vi-VN" sz="2000" b="1" dirty="0">
                <a:solidFill>
                  <a:schemeClr val="tx1"/>
                </a:solidFill>
                <a:latin typeface="Times New Roman" panose="02020603050405020304" pitchFamily="18" charset="0"/>
                <a:cs typeface="Times New Roman" panose="02020603050405020304" pitchFamily="18" charset="0"/>
              </a:rPr>
              <a:t>offset</a:t>
            </a:r>
            <a:r>
              <a:rPr lang="vi-VN" sz="2000" dirty="0">
                <a:solidFill>
                  <a:schemeClr val="tx1"/>
                </a:solidFill>
                <a:latin typeface="Times New Roman" panose="02020603050405020304" pitchFamily="18" charset="0"/>
                <a:cs typeface="Times New Roman" panose="02020603050405020304" pitchFamily="18" charset="0"/>
              </a:rPr>
              <a:t>.</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2" name="AutoShape 4" descr="Kết quả hình ảnh cho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2" descr="https://images.viblo.asia/eabf0b4b-2cf2-4398-a20e-9dd312a93fb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114800"/>
            <a:ext cx="4810125" cy="25945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788" y="4114800"/>
            <a:ext cx="3487506" cy="259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0"/>
            <a:ext cx="2952750" cy="155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009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a:solidFill>
                  <a:schemeClr val="accent1">
                    <a:lumMod val="50000"/>
                  </a:schemeClr>
                </a:solidFill>
                <a:effectLst>
                  <a:outerShdw blurRad="38100" dist="38100" dir="2700000" algn="tl">
                    <a:srgbClr val="000000">
                      <a:alpha val="43137"/>
                    </a:srgbClr>
                  </a:outerShdw>
                </a:effectLst>
                <a:latin typeface="+mn-lt"/>
              </a:rPr>
              <a:t>Kafka </a:t>
            </a:r>
          </a:p>
        </p:txBody>
      </p:sp>
      <p:sp>
        <p:nvSpPr>
          <p:cNvPr id="175" name="Google Shape;175;p13"/>
          <p:cNvSpPr txBox="1">
            <a:spLocks noGrp="1"/>
          </p:cNvSpPr>
          <p:nvPr>
            <p:ph type="body" idx="1"/>
          </p:nvPr>
        </p:nvSpPr>
        <p:spPr>
          <a:xfrm>
            <a:off x="228599" y="1524000"/>
            <a:ext cx="8686801" cy="4724400"/>
          </a:xfrm>
          <a:prstGeom prst="rect">
            <a:avLst/>
          </a:prstGeom>
        </p:spPr>
        <p:txBody>
          <a:bodyPr spcFirstLastPara="1" wrap="square" lIns="91425" tIns="91425" rIns="91425" bIns="91425" anchor="t" anchorCtr="0">
            <a:noAutofit/>
          </a:bodyPr>
          <a:lstStyle/>
          <a:p>
            <a:pPr>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Broker</a:t>
            </a:r>
            <a:r>
              <a:rPr lang="vi-VN" sz="2000" dirty="0">
                <a:solidFill>
                  <a:schemeClr val="tx1"/>
                </a:solidFill>
                <a:latin typeface="Times New Roman" panose="02020603050405020304" pitchFamily="18" charset="0"/>
                <a:cs typeface="Times New Roman" panose="02020603050405020304" pitchFamily="18" charset="0"/>
              </a:rPr>
              <a:t>: Là một </a:t>
            </a:r>
            <a:r>
              <a:rPr lang="vi-VN" sz="2000" b="1" dirty="0">
                <a:solidFill>
                  <a:schemeClr val="tx1"/>
                </a:solidFill>
                <a:latin typeface="Times New Roman" panose="02020603050405020304" pitchFamily="18" charset="0"/>
                <a:cs typeface="Times New Roman" panose="02020603050405020304" pitchFamily="18" charset="0"/>
              </a:rPr>
              <a:t>Kafka Server</a:t>
            </a:r>
            <a:r>
              <a:rPr lang="vi-VN" sz="2000" dirty="0">
                <a:solidFill>
                  <a:schemeClr val="tx1"/>
                </a:solidFill>
                <a:latin typeface="Times New Roman" panose="02020603050405020304" pitchFamily="18" charset="0"/>
                <a:cs typeface="Times New Roman" panose="02020603050405020304" pitchFamily="18" charset="0"/>
              </a:rPr>
              <a:t>. Nếu ta chạy đồng thời nhiều </a:t>
            </a:r>
            <a:r>
              <a:rPr lang="vi-VN" sz="2000" b="1" dirty="0">
                <a:solidFill>
                  <a:schemeClr val="tx1"/>
                </a:solidFill>
                <a:latin typeface="Times New Roman" panose="02020603050405020304" pitchFamily="18" charset="0"/>
                <a:cs typeface="Times New Roman" panose="02020603050405020304" pitchFamily="18" charset="0"/>
              </a:rPr>
              <a:t>Kafka Server </a:t>
            </a:r>
            <a:r>
              <a:rPr lang="vi-VN" sz="2000" dirty="0">
                <a:solidFill>
                  <a:schemeClr val="tx1"/>
                </a:solidFill>
                <a:latin typeface="Times New Roman" panose="02020603050405020304" pitchFamily="18" charset="0"/>
                <a:cs typeface="Times New Roman" panose="02020603050405020304" pitchFamily="18" charset="0"/>
              </a:rPr>
              <a:t>thì ta sẽ gọi đó là </a:t>
            </a:r>
            <a:r>
              <a:rPr lang="vi-VN" sz="2000" b="1" dirty="0">
                <a:solidFill>
                  <a:schemeClr val="tx1"/>
                </a:solidFill>
                <a:latin typeface="Times New Roman" panose="02020603050405020304" pitchFamily="18" charset="0"/>
                <a:cs typeface="Times New Roman" panose="02020603050405020304" pitchFamily="18" charset="0"/>
              </a:rPr>
              <a:t>Cluster</a:t>
            </a:r>
            <a:r>
              <a:rPr lang="vi-VN" sz="2000" dirty="0">
                <a:solidFill>
                  <a:schemeClr val="tx1"/>
                </a:solidFill>
                <a:latin typeface="Times New Roman" panose="02020603050405020304" pitchFamily="18" charset="0"/>
                <a:cs typeface="Times New Roman" panose="02020603050405020304" pitchFamily="18" charset="0"/>
              </a:rPr>
              <a:t>. </a:t>
            </a:r>
          </a:p>
          <a:p>
            <a:pPr>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Mỗi </a:t>
            </a:r>
            <a:r>
              <a:rPr lang="vi-VN" sz="2000" b="1" dirty="0">
                <a:solidFill>
                  <a:schemeClr val="tx1"/>
                </a:solidFill>
                <a:latin typeface="Times New Roman" panose="02020603050405020304" pitchFamily="18" charset="0"/>
                <a:cs typeface="Times New Roman" panose="02020603050405020304" pitchFamily="18" charset="0"/>
              </a:rPr>
              <a:t>Broker</a:t>
            </a:r>
            <a:r>
              <a:rPr lang="vi-VN" sz="2000" dirty="0">
                <a:solidFill>
                  <a:schemeClr val="tx1"/>
                </a:solidFill>
                <a:latin typeface="Times New Roman" panose="02020603050405020304" pitchFamily="18" charset="0"/>
                <a:cs typeface="Times New Roman" panose="02020603050405020304" pitchFamily="18" charset="0"/>
              </a:rPr>
              <a:t> (Kafka Server) </a:t>
            </a:r>
            <a:r>
              <a:rPr lang="en-US" sz="2000" dirty="0">
                <a:solidFill>
                  <a:schemeClr val="tx1"/>
                </a:solidFill>
                <a:latin typeface="Times New Roman" panose="02020603050405020304" pitchFamily="18" charset="0"/>
                <a:cs typeface="Times New Roman" panose="02020603050405020304" pitchFamily="18" charset="0"/>
              </a:rPr>
              <a:t> c</a:t>
            </a:r>
            <a:r>
              <a:rPr lang="vi-VN" sz="2000" dirty="0">
                <a:solidFill>
                  <a:schemeClr val="tx1"/>
                </a:solidFill>
                <a:latin typeface="Times New Roman" panose="02020603050405020304" pitchFamily="18" charset="0"/>
                <a:cs typeface="Times New Roman" panose="02020603050405020304" pitchFamily="18" charset="0"/>
              </a:rPr>
              <a:t>hịu trách nhiệm điều tiết thông điệp input output.</a:t>
            </a:r>
          </a:p>
          <a:p>
            <a:pPr>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Partition</a:t>
            </a:r>
            <a:r>
              <a:rPr lang="vi-VN" sz="2000" dirty="0">
                <a:solidFill>
                  <a:schemeClr val="tx1"/>
                </a:solidFill>
                <a:latin typeface="Times New Roman" panose="02020603050405020304" pitchFamily="18" charset="0"/>
                <a:cs typeface="Times New Roman" panose="02020603050405020304" pitchFamily="18" charset="0"/>
              </a:rPr>
              <a:t> sẽ nằm bên trong </a:t>
            </a:r>
            <a:r>
              <a:rPr lang="vi-VN" sz="2000" b="1" dirty="0">
                <a:solidFill>
                  <a:schemeClr val="tx1"/>
                </a:solidFill>
                <a:latin typeface="Times New Roman" panose="02020603050405020304" pitchFamily="18" charset="0"/>
                <a:cs typeface="Times New Roman" panose="02020603050405020304" pitchFamily="18" charset="0"/>
              </a:rPr>
              <a:t>Broker</a:t>
            </a:r>
            <a:r>
              <a:rPr lang="vi-VN" sz="2000" dirty="0">
                <a:solidFill>
                  <a:schemeClr val="tx1"/>
                </a:solidFill>
                <a:latin typeface="Times New Roman" panose="02020603050405020304" pitchFamily="18" charset="0"/>
                <a:cs typeface="Times New Roman" panose="02020603050405020304" pitchFamily="18" charset="0"/>
              </a:rPr>
              <a:t>. Một </a:t>
            </a:r>
            <a:r>
              <a:rPr lang="vi-VN" sz="2000" b="1" dirty="0">
                <a:solidFill>
                  <a:schemeClr val="tx1"/>
                </a:solidFill>
                <a:latin typeface="Times New Roman" panose="02020603050405020304" pitchFamily="18" charset="0"/>
                <a:cs typeface="Times New Roman" panose="02020603050405020304" pitchFamily="18" charset="0"/>
              </a:rPr>
              <a:t>Broker</a:t>
            </a:r>
            <a:r>
              <a:rPr lang="vi-VN" sz="2000" dirty="0">
                <a:solidFill>
                  <a:schemeClr val="tx1"/>
                </a:solidFill>
                <a:latin typeface="Times New Roman" panose="02020603050405020304" pitchFamily="18" charset="0"/>
                <a:cs typeface="Times New Roman" panose="02020603050405020304" pitchFamily="18" charset="0"/>
              </a:rPr>
              <a:t> có thể có </a:t>
            </a:r>
            <a:r>
              <a:rPr lang="vi-VN" sz="2000" b="1" dirty="0">
                <a:solidFill>
                  <a:schemeClr val="tx1"/>
                </a:solidFill>
                <a:latin typeface="Times New Roman" panose="02020603050405020304" pitchFamily="18" charset="0"/>
                <a:cs typeface="Times New Roman" panose="02020603050405020304" pitchFamily="18" charset="0"/>
              </a:rPr>
              <a:t>0</a:t>
            </a:r>
            <a:r>
              <a:rPr lang="vi-VN" sz="2000" dirty="0">
                <a:solidFill>
                  <a:schemeClr val="tx1"/>
                </a:solidFill>
                <a:latin typeface="Times New Roman" panose="02020603050405020304" pitchFamily="18" charset="0"/>
                <a:cs typeface="Times New Roman" panose="02020603050405020304" pitchFamily="18" charset="0"/>
              </a:rPr>
              <a:t> hoặc </a:t>
            </a:r>
            <a:r>
              <a:rPr lang="vi-VN" sz="2000" b="1" dirty="0">
                <a:solidFill>
                  <a:schemeClr val="tx1"/>
                </a:solidFill>
                <a:latin typeface="Times New Roman" panose="02020603050405020304" pitchFamily="18" charset="0"/>
                <a:cs typeface="Times New Roman" panose="02020603050405020304" pitchFamily="18" charset="0"/>
              </a:rPr>
              <a:t>1</a:t>
            </a:r>
            <a:r>
              <a:rPr lang="vi-VN" sz="2000" dirty="0">
                <a:solidFill>
                  <a:schemeClr val="tx1"/>
                </a:solidFill>
                <a:latin typeface="Times New Roman" panose="02020603050405020304" pitchFamily="18" charset="0"/>
                <a:cs typeface="Times New Roman" panose="02020603050405020304" pitchFamily="18" charset="0"/>
              </a:rPr>
              <a:t> hoặc nhiều </a:t>
            </a:r>
            <a:r>
              <a:rPr lang="vi-VN" sz="2000" b="1" dirty="0">
                <a:solidFill>
                  <a:schemeClr val="tx1"/>
                </a:solidFill>
                <a:latin typeface="Times New Roman" panose="02020603050405020304" pitchFamily="18" charset="0"/>
                <a:cs typeface="Times New Roman" panose="02020603050405020304" pitchFamily="18" charset="0"/>
              </a:rPr>
              <a:t>partition</a:t>
            </a:r>
            <a:r>
              <a:rPr lang="vi-VN" sz="2000" dirty="0">
                <a:solidFill>
                  <a:schemeClr val="tx1"/>
                </a:solidFill>
                <a:latin typeface="Times New Roman" panose="02020603050405020304" pitchFamily="18" charset="0"/>
                <a:cs typeface="Times New Roman" panose="02020603050405020304" pitchFamily="18" charset="0"/>
              </a:rPr>
              <a:t> đặt bên trong nó.</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2" name="AutoShape 4" descr="Kết quả hình ảnh cho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2" descr="https://images.viblo.asia/eabf0b4b-2cf2-4398-a20e-9dd312a93fb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1122" y="4533004"/>
            <a:ext cx="4068858" cy="21947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55" y="4572000"/>
            <a:ext cx="4749063" cy="211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42106"/>
            <a:ext cx="2952750" cy="155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0"/>
            <a:ext cx="2952750" cy="155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274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a:solidFill>
                  <a:schemeClr val="accent1">
                    <a:lumMod val="50000"/>
                  </a:schemeClr>
                </a:solidFill>
                <a:effectLst>
                  <a:outerShdw blurRad="38100" dist="38100" dir="2700000" algn="tl">
                    <a:srgbClr val="000000">
                      <a:alpha val="43137"/>
                    </a:srgbClr>
                  </a:outerShdw>
                </a:effectLst>
                <a:latin typeface="+mn-lt"/>
              </a:rPr>
              <a:t>Kafka </a:t>
            </a:r>
          </a:p>
        </p:txBody>
      </p:sp>
      <p:sp>
        <p:nvSpPr>
          <p:cNvPr id="175" name="Google Shape;175;p13"/>
          <p:cNvSpPr txBox="1">
            <a:spLocks noGrp="1"/>
          </p:cNvSpPr>
          <p:nvPr>
            <p:ph type="body" idx="1"/>
          </p:nvPr>
        </p:nvSpPr>
        <p:spPr>
          <a:xfrm>
            <a:off x="180156" y="1219200"/>
            <a:ext cx="8920982" cy="4724400"/>
          </a:xfrm>
          <a:prstGeom prst="rect">
            <a:avLst/>
          </a:prstGeom>
        </p:spPr>
        <p:txBody>
          <a:bodyPr spcFirstLastPara="1" wrap="square" lIns="91425" tIns="91425" rIns="91425" bIns="91425" anchor="t" anchorCtr="0">
            <a:noAutofit/>
          </a:bodyPr>
          <a:lstStyle/>
          <a:p>
            <a:pPr>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Leader</a:t>
            </a:r>
            <a:r>
              <a:rPr lang="vi-VN" sz="2000" dirty="0">
                <a:solidFill>
                  <a:schemeClr val="tx1"/>
                </a:solidFill>
                <a:latin typeface="Times New Roman" panose="02020603050405020304" pitchFamily="18" charset="0"/>
                <a:cs typeface="Times New Roman" panose="02020603050405020304" pitchFamily="18" charset="0"/>
              </a:rPr>
              <a:t>: Mỗi </a:t>
            </a:r>
            <a:r>
              <a:rPr lang="vi-VN" sz="2000" b="1" dirty="0">
                <a:solidFill>
                  <a:schemeClr val="tx1"/>
                </a:solidFill>
                <a:latin typeface="Times New Roman" panose="02020603050405020304" pitchFamily="18" charset="0"/>
                <a:cs typeface="Times New Roman" panose="02020603050405020304" pitchFamily="18" charset="0"/>
              </a:rPr>
              <a:t>partition</a:t>
            </a:r>
            <a:r>
              <a:rPr lang="vi-VN" sz="2000" dirty="0">
                <a:solidFill>
                  <a:schemeClr val="tx1"/>
                </a:solidFill>
                <a:latin typeface="Times New Roman" panose="02020603050405020304" pitchFamily="18" charset="0"/>
                <a:cs typeface="Times New Roman" panose="02020603050405020304" pitchFamily="18" charset="0"/>
              </a:rPr>
              <a:t> sẽ có một </a:t>
            </a:r>
            <a:r>
              <a:rPr lang="vi-VN" sz="2000" b="1" dirty="0">
                <a:solidFill>
                  <a:schemeClr val="tx1"/>
                </a:solidFill>
                <a:latin typeface="Times New Roman" panose="02020603050405020304" pitchFamily="18" charset="0"/>
                <a:cs typeface="Times New Roman" panose="02020603050405020304" pitchFamily="18" charset="0"/>
              </a:rPr>
              <a:t>Broker</a:t>
            </a:r>
            <a:r>
              <a:rPr lang="vi-VN" sz="2000" dirty="0">
                <a:solidFill>
                  <a:schemeClr val="tx1"/>
                </a:solidFill>
                <a:latin typeface="Times New Roman" panose="02020603050405020304" pitchFamily="18" charset="0"/>
                <a:cs typeface="Times New Roman" panose="02020603050405020304" pitchFamily="18" charset="0"/>
              </a:rPr>
              <a:t> chịu trách nhiệm chính trong việc đọc và ghi dữ liệu vào </a:t>
            </a:r>
            <a:r>
              <a:rPr lang="vi-VN" sz="2000" b="1" dirty="0">
                <a:solidFill>
                  <a:schemeClr val="tx1"/>
                </a:solidFill>
                <a:latin typeface="Times New Roman" panose="02020603050405020304" pitchFamily="18" charset="0"/>
                <a:cs typeface="Times New Roman" panose="02020603050405020304" pitchFamily="18" charset="0"/>
              </a:rPr>
              <a:t>partition</a:t>
            </a:r>
            <a:r>
              <a:rPr lang="vi-VN" sz="2000" dirty="0">
                <a:solidFill>
                  <a:schemeClr val="tx1"/>
                </a:solidFill>
                <a:latin typeface="Times New Roman" panose="02020603050405020304" pitchFamily="18" charset="0"/>
                <a:cs typeface="Times New Roman" panose="02020603050405020304" pitchFamily="18" charset="0"/>
              </a:rPr>
              <a:t> đó. </a:t>
            </a:r>
            <a:r>
              <a:rPr lang="vi-VN" sz="2000" b="1" dirty="0">
                <a:solidFill>
                  <a:schemeClr val="tx1"/>
                </a:solidFill>
                <a:latin typeface="Times New Roman" panose="02020603050405020304" pitchFamily="18" charset="0"/>
                <a:cs typeface="Times New Roman" panose="02020603050405020304" pitchFamily="18" charset="0"/>
              </a:rPr>
              <a:t>Broker</a:t>
            </a:r>
            <a:r>
              <a:rPr lang="vi-VN" sz="2000" dirty="0">
                <a:solidFill>
                  <a:schemeClr val="tx1"/>
                </a:solidFill>
                <a:latin typeface="Times New Roman" panose="02020603050405020304" pitchFamily="18" charset="0"/>
                <a:cs typeface="Times New Roman" panose="02020603050405020304" pitchFamily="18" charset="0"/>
              </a:rPr>
              <a:t> đó sẽ được gọi là </a:t>
            </a:r>
            <a:r>
              <a:rPr lang="vi-VN" sz="2000" b="1" dirty="0">
                <a:solidFill>
                  <a:schemeClr val="tx1"/>
                </a:solidFill>
                <a:latin typeface="Times New Roman" panose="02020603050405020304" pitchFamily="18" charset="0"/>
                <a:cs typeface="Times New Roman" panose="02020603050405020304" pitchFamily="18" charset="0"/>
              </a:rPr>
              <a:t>Leader</a:t>
            </a:r>
            <a:r>
              <a:rPr lang="vi-VN" sz="2000" dirty="0">
                <a:solidFill>
                  <a:schemeClr val="tx1"/>
                </a:solidFill>
                <a:latin typeface="Times New Roman" panose="02020603050405020304" pitchFamily="18" charset="0"/>
                <a:cs typeface="Times New Roman" panose="02020603050405020304" pitchFamily="18" charset="0"/>
              </a:rPr>
              <a:t>.</a:t>
            </a:r>
          </a:p>
          <a:p>
            <a:pPr>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Follower</a:t>
            </a:r>
            <a:r>
              <a:rPr lang="vi-VN" sz="2000" dirty="0">
                <a:solidFill>
                  <a:schemeClr val="tx1"/>
                </a:solidFill>
                <a:latin typeface="Times New Roman" panose="02020603050405020304" pitchFamily="18" charset="0"/>
                <a:cs typeface="Times New Roman" panose="02020603050405020304" pitchFamily="18" charset="0"/>
              </a:rPr>
              <a:t>: Đây là một con </a:t>
            </a:r>
            <a:r>
              <a:rPr lang="vi-VN" sz="2000" b="1" dirty="0">
                <a:solidFill>
                  <a:schemeClr val="tx1"/>
                </a:solidFill>
                <a:latin typeface="Times New Roman" panose="02020603050405020304" pitchFamily="18" charset="0"/>
                <a:cs typeface="Times New Roman" panose="02020603050405020304" pitchFamily="18" charset="0"/>
              </a:rPr>
              <a:t>replicas of partition</a:t>
            </a:r>
            <a:r>
              <a:rPr lang="vi-VN" sz="2000" dirty="0">
                <a:solidFill>
                  <a:schemeClr val="tx1"/>
                </a:solidFill>
                <a:latin typeface="Times New Roman" panose="02020603050405020304" pitchFamily="18" charset="0"/>
                <a:cs typeface="Times New Roman" panose="02020603050405020304" pitchFamily="18" charset="0"/>
              </a:rPr>
              <a:t>. Khi có một </a:t>
            </a:r>
            <a:r>
              <a:rPr lang="vi-VN" sz="2000" b="1" dirty="0">
                <a:solidFill>
                  <a:schemeClr val="tx1"/>
                </a:solidFill>
                <a:latin typeface="Times New Roman" panose="02020603050405020304" pitchFamily="18" charset="0"/>
                <a:cs typeface="Times New Roman" panose="02020603050405020304" pitchFamily="18" charset="0"/>
              </a:rPr>
              <a:t>Broker</a:t>
            </a:r>
            <a:r>
              <a:rPr lang="vi-VN" sz="2000" dirty="0">
                <a:solidFill>
                  <a:schemeClr val="tx1"/>
                </a:solidFill>
                <a:latin typeface="Times New Roman" panose="02020603050405020304" pitchFamily="18" charset="0"/>
                <a:cs typeface="Times New Roman" panose="02020603050405020304" pitchFamily="18" charset="0"/>
              </a:rPr>
              <a:t> làm </a:t>
            </a:r>
            <a:r>
              <a:rPr lang="vi-VN" sz="2000" b="1" dirty="0">
                <a:solidFill>
                  <a:schemeClr val="tx1"/>
                </a:solidFill>
                <a:latin typeface="Times New Roman" panose="02020603050405020304" pitchFamily="18" charset="0"/>
                <a:cs typeface="Times New Roman" panose="02020603050405020304" pitchFamily="18" charset="0"/>
              </a:rPr>
              <a:t>Leader</a:t>
            </a:r>
            <a:r>
              <a:rPr lang="vi-VN" sz="2000" dirty="0">
                <a:solidFill>
                  <a:schemeClr val="tx1"/>
                </a:solidFill>
                <a:latin typeface="Times New Roman" panose="02020603050405020304" pitchFamily="18" charset="0"/>
                <a:cs typeface="Times New Roman" panose="02020603050405020304" pitchFamily="18" charset="0"/>
              </a:rPr>
              <a:t> thì các </a:t>
            </a:r>
            <a:r>
              <a:rPr lang="vi-VN" sz="2000" b="1" dirty="0">
                <a:solidFill>
                  <a:schemeClr val="tx1"/>
                </a:solidFill>
                <a:latin typeface="Times New Roman" panose="02020603050405020304" pitchFamily="18" charset="0"/>
                <a:cs typeface="Times New Roman" panose="02020603050405020304" pitchFamily="18" charset="0"/>
              </a:rPr>
              <a:t>Broker</a:t>
            </a:r>
            <a:r>
              <a:rPr lang="vi-VN" sz="2000" dirty="0">
                <a:solidFill>
                  <a:schemeClr val="tx1"/>
                </a:solidFill>
                <a:latin typeface="Times New Roman" panose="02020603050405020304" pitchFamily="18" charset="0"/>
                <a:cs typeface="Times New Roman" panose="02020603050405020304" pitchFamily="18" charset="0"/>
              </a:rPr>
              <a:t> còn lại trong </a:t>
            </a:r>
            <a:r>
              <a:rPr lang="vi-VN" sz="2000" b="1" dirty="0">
                <a:solidFill>
                  <a:schemeClr val="tx1"/>
                </a:solidFill>
                <a:latin typeface="Times New Roman" panose="02020603050405020304" pitchFamily="18" charset="0"/>
                <a:cs typeface="Times New Roman" panose="02020603050405020304" pitchFamily="18" charset="0"/>
              </a:rPr>
              <a:t>Cluster</a:t>
            </a:r>
            <a:r>
              <a:rPr lang="vi-VN" sz="2000" dirty="0">
                <a:solidFill>
                  <a:schemeClr val="tx1"/>
                </a:solidFill>
                <a:latin typeface="Times New Roman" panose="02020603050405020304" pitchFamily="18" charset="0"/>
                <a:cs typeface="Times New Roman" panose="02020603050405020304" pitchFamily="18" charset="0"/>
              </a:rPr>
              <a:t> sẽ là </a:t>
            </a:r>
            <a:r>
              <a:rPr lang="vi-VN" sz="2000" b="1" dirty="0">
                <a:solidFill>
                  <a:schemeClr val="tx1"/>
                </a:solidFill>
                <a:latin typeface="Times New Roman" panose="02020603050405020304" pitchFamily="18" charset="0"/>
                <a:cs typeface="Times New Roman" panose="02020603050405020304" pitchFamily="18" charset="0"/>
              </a:rPr>
              <a:t>replicas</a:t>
            </a:r>
            <a:r>
              <a:rPr lang="vi-VN" sz="2000" dirty="0">
                <a:solidFill>
                  <a:schemeClr val="tx1"/>
                </a:solidFill>
                <a:latin typeface="Times New Roman" panose="02020603050405020304" pitchFamily="18" charset="0"/>
                <a:cs typeface="Times New Roman" panose="02020603050405020304" pitchFamily="18" charset="0"/>
              </a:rPr>
              <a:t> of </a:t>
            </a:r>
            <a:r>
              <a:rPr lang="vi-VN" sz="2000" b="1" dirty="0">
                <a:solidFill>
                  <a:schemeClr val="tx1"/>
                </a:solidFill>
                <a:latin typeface="Times New Roman" panose="02020603050405020304" pitchFamily="18" charset="0"/>
                <a:cs typeface="Times New Roman" panose="02020603050405020304" pitchFamily="18" charset="0"/>
              </a:rPr>
              <a:t>partition</a:t>
            </a:r>
            <a:r>
              <a:rPr lang="vi-VN" sz="2000" dirty="0">
                <a:solidFill>
                  <a:schemeClr val="tx1"/>
                </a:solidFill>
                <a:latin typeface="Times New Roman" panose="02020603050405020304" pitchFamily="18" charset="0"/>
                <a:cs typeface="Times New Roman" panose="02020603050405020304" pitchFamily="18" charset="0"/>
              </a:rPr>
              <a:t>, nó sẽ làm </a:t>
            </a:r>
            <a:r>
              <a:rPr lang="vi-VN" sz="2000" b="1" dirty="0">
                <a:solidFill>
                  <a:schemeClr val="tx1"/>
                </a:solidFill>
                <a:latin typeface="Times New Roman" panose="02020603050405020304" pitchFamily="18" charset="0"/>
                <a:cs typeface="Times New Roman" panose="02020603050405020304" pitchFamily="18" charset="0"/>
              </a:rPr>
              <a:t>Follower</a:t>
            </a:r>
            <a:r>
              <a:rPr lang="vi-VN" sz="2000" dirty="0">
                <a:solidFill>
                  <a:schemeClr val="tx1"/>
                </a:solidFill>
                <a:latin typeface="Times New Roman" panose="02020603050405020304" pitchFamily="18" charset="0"/>
                <a:cs typeface="Times New Roman" panose="02020603050405020304" pitchFamily="18" charset="0"/>
              </a:rPr>
              <a:t> cho </a:t>
            </a:r>
            <a:r>
              <a:rPr lang="vi-VN" sz="2000" b="1" dirty="0">
                <a:solidFill>
                  <a:schemeClr val="tx1"/>
                </a:solidFill>
                <a:latin typeface="Times New Roman" panose="02020603050405020304" pitchFamily="18" charset="0"/>
                <a:cs typeface="Times New Roman" panose="02020603050405020304" pitchFamily="18" charset="0"/>
              </a:rPr>
              <a:t>partition</a:t>
            </a:r>
            <a:r>
              <a:rPr lang="vi-VN" sz="2000" dirty="0">
                <a:solidFill>
                  <a:schemeClr val="tx1"/>
                </a:solidFill>
                <a:latin typeface="Times New Roman" panose="02020603050405020304" pitchFamily="18" charset="0"/>
                <a:cs typeface="Times New Roman" panose="02020603050405020304" pitchFamily="18" charset="0"/>
              </a:rPr>
              <a:t> đó. </a:t>
            </a:r>
          </a:p>
          <a:p>
            <a:pPr>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Nó sẽ theo dõi </a:t>
            </a:r>
            <a:r>
              <a:rPr lang="vi-VN" sz="2000" b="1" dirty="0">
                <a:solidFill>
                  <a:schemeClr val="tx1"/>
                </a:solidFill>
                <a:latin typeface="Times New Roman" panose="02020603050405020304" pitchFamily="18" charset="0"/>
                <a:cs typeface="Times New Roman" panose="02020603050405020304" pitchFamily="18" charset="0"/>
              </a:rPr>
              <a:t>Leader</a:t>
            </a:r>
            <a:r>
              <a:rPr lang="vi-VN" sz="2000" dirty="0">
                <a:solidFill>
                  <a:schemeClr val="tx1"/>
                </a:solidFill>
                <a:latin typeface="Times New Roman" panose="02020603050405020304" pitchFamily="18" charset="0"/>
                <a:cs typeface="Times New Roman" panose="02020603050405020304" pitchFamily="18" charset="0"/>
              </a:rPr>
              <a:t>, nếu </a:t>
            </a:r>
            <a:r>
              <a:rPr lang="vi-VN" sz="2000" b="1" dirty="0">
                <a:solidFill>
                  <a:schemeClr val="tx1"/>
                </a:solidFill>
                <a:latin typeface="Times New Roman" panose="02020603050405020304" pitchFamily="18" charset="0"/>
                <a:cs typeface="Times New Roman" panose="02020603050405020304" pitchFamily="18" charset="0"/>
              </a:rPr>
              <a:t>Leader</a:t>
            </a:r>
            <a:r>
              <a:rPr lang="vi-VN" sz="2000" dirty="0">
                <a:solidFill>
                  <a:schemeClr val="tx1"/>
                </a:solidFill>
                <a:latin typeface="Times New Roman" panose="02020603050405020304" pitchFamily="18" charset="0"/>
                <a:cs typeface="Times New Roman" panose="02020603050405020304" pitchFamily="18" charset="0"/>
              </a:rPr>
              <a:t> bị die thì </a:t>
            </a:r>
            <a:r>
              <a:rPr lang="vi-VN" sz="2000" b="1" dirty="0">
                <a:solidFill>
                  <a:schemeClr val="tx1"/>
                </a:solidFill>
                <a:latin typeface="Times New Roman" panose="02020603050405020304" pitchFamily="18" charset="0"/>
                <a:cs typeface="Times New Roman" panose="02020603050405020304" pitchFamily="18" charset="0"/>
              </a:rPr>
              <a:t>Zookeeper</a:t>
            </a:r>
            <a:r>
              <a:rPr lang="vi-VN" sz="2000" dirty="0">
                <a:solidFill>
                  <a:schemeClr val="tx1"/>
                </a:solidFill>
                <a:latin typeface="Times New Roman" panose="02020603050405020304" pitchFamily="18" charset="0"/>
                <a:cs typeface="Times New Roman" panose="02020603050405020304" pitchFamily="18" charset="0"/>
              </a:rPr>
              <a:t> sẽ chịu trách nhiệm bầu ra 1 trong số các </a:t>
            </a:r>
            <a:r>
              <a:rPr lang="vi-VN" sz="2000" b="1" dirty="0">
                <a:solidFill>
                  <a:schemeClr val="tx1"/>
                </a:solidFill>
                <a:latin typeface="Times New Roman" panose="02020603050405020304" pitchFamily="18" charset="0"/>
                <a:cs typeface="Times New Roman" panose="02020603050405020304" pitchFamily="18" charset="0"/>
              </a:rPr>
              <a:t>Follower</a:t>
            </a:r>
            <a:r>
              <a:rPr lang="vi-VN" sz="2000" dirty="0">
                <a:solidFill>
                  <a:schemeClr val="tx1"/>
                </a:solidFill>
                <a:latin typeface="Times New Roman" panose="02020603050405020304" pitchFamily="18" charset="0"/>
                <a:cs typeface="Times New Roman" panose="02020603050405020304" pitchFamily="18" charset="0"/>
              </a:rPr>
              <a:t> lên làm </a:t>
            </a:r>
            <a:r>
              <a:rPr lang="vi-VN" sz="2000" b="1" dirty="0">
                <a:solidFill>
                  <a:schemeClr val="tx1"/>
                </a:solidFill>
                <a:latin typeface="Times New Roman" panose="02020603050405020304" pitchFamily="18" charset="0"/>
                <a:cs typeface="Times New Roman" panose="02020603050405020304" pitchFamily="18" charset="0"/>
              </a:rPr>
              <a:t>Leader</a:t>
            </a:r>
            <a:r>
              <a:rPr lang="vi-VN" sz="2000" dirty="0">
                <a:solidFill>
                  <a:schemeClr val="tx1"/>
                </a:solidFill>
                <a:latin typeface="Times New Roman" panose="02020603050405020304" pitchFamily="18" charset="0"/>
                <a:cs typeface="Times New Roman" panose="02020603050405020304" pitchFamily="18" charset="0"/>
              </a:rPr>
              <a:t> thay thế. </a:t>
            </a:r>
            <a:r>
              <a:rPr lang="vi-VN" sz="2000" b="1" dirty="0">
                <a:solidFill>
                  <a:schemeClr val="tx1"/>
                </a:solidFill>
                <a:latin typeface="Times New Roman" panose="02020603050405020304" pitchFamily="18" charset="0"/>
                <a:cs typeface="Times New Roman" panose="02020603050405020304" pitchFamily="18" charset="0"/>
              </a:rPr>
              <a:t>Follower</a:t>
            </a:r>
            <a:r>
              <a:rPr lang="vi-VN" sz="2000" dirty="0">
                <a:solidFill>
                  <a:schemeClr val="tx1"/>
                </a:solidFill>
                <a:latin typeface="Times New Roman" panose="02020603050405020304" pitchFamily="18" charset="0"/>
                <a:cs typeface="Times New Roman" panose="02020603050405020304" pitchFamily="18" charset="0"/>
              </a:rPr>
              <a:t> hoạt động giống như một </a:t>
            </a:r>
            <a:r>
              <a:rPr lang="vi-VN" sz="2000" b="1" dirty="0">
                <a:solidFill>
                  <a:schemeClr val="tx1"/>
                </a:solidFill>
                <a:latin typeface="Times New Roman" panose="02020603050405020304" pitchFamily="18" charset="0"/>
                <a:cs typeface="Times New Roman" panose="02020603050405020304" pitchFamily="18" charset="0"/>
              </a:rPr>
              <a:t>Consumer</a:t>
            </a:r>
            <a:r>
              <a:rPr lang="vi-VN" sz="2000" dirty="0">
                <a:solidFill>
                  <a:schemeClr val="tx1"/>
                </a:solidFill>
                <a:latin typeface="Times New Roman" panose="02020603050405020304" pitchFamily="18" charset="0"/>
                <a:cs typeface="Times New Roman" panose="02020603050405020304" pitchFamily="18" charset="0"/>
              </a:rPr>
              <a:t>, nhiệm vụ của nó là lấy dữ liệu từ </a:t>
            </a:r>
            <a:r>
              <a:rPr lang="vi-VN" sz="2000" b="1" dirty="0">
                <a:solidFill>
                  <a:schemeClr val="tx1"/>
                </a:solidFill>
                <a:latin typeface="Times New Roman" panose="02020603050405020304" pitchFamily="18" charset="0"/>
                <a:cs typeface="Times New Roman" panose="02020603050405020304" pitchFamily="18" charset="0"/>
              </a:rPr>
              <a:t>Leader</a:t>
            </a:r>
            <a:r>
              <a:rPr lang="vi-VN" sz="2000" dirty="0">
                <a:solidFill>
                  <a:schemeClr val="tx1"/>
                </a:solidFill>
                <a:latin typeface="Times New Roman" panose="02020603050405020304" pitchFamily="18" charset="0"/>
                <a:cs typeface="Times New Roman" panose="02020603050405020304" pitchFamily="18" charset="0"/>
              </a:rPr>
              <a:t> về lưu cho riêng nó.</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sp>
        <p:nvSpPr>
          <p:cNvPr id="2" name="AutoShape 4" descr="Kết quả hình ảnh cho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2" descr="https://images.viblo.asia/eabf0b4b-2cf2-4398-a20e-9dd312a93fb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1117" y="4572000"/>
            <a:ext cx="4290021" cy="21167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572000"/>
            <a:ext cx="4749063" cy="211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1585"/>
            <a:ext cx="2765127" cy="1459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286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a:solidFill>
                  <a:schemeClr val="accent1">
                    <a:lumMod val="50000"/>
                  </a:schemeClr>
                </a:solidFill>
                <a:effectLst>
                  <a:outerShdw blurRad="38100" dist="38100" dir="2700000" algn="tl">
                    <a:srgbClr val="000000">
                      <a:alpha val="43137"/>
                    </a:srgbClr>
                  </a:outerShdw>
                </a:effectLst>
                <a:latin typeface="+mn-lt"/>
              </a:rPr>
              <a:t>Kafka </a:t>
            </a:r>
          </a:p>
        </p:txBody>
      </p:sp>
      <p:sp>
        <p:nvSpPr>
          <p:cNvPr id="175" name="Google Shape;175;p13"/>
          <p:cNvSpPr txBox="1">
            <a:spLocks noGrp="1"/>
          </p:cNvSpPr>
          <p:nvPr>
            <p:ph type="body" idx="1"/>
          </p:nvPr>
        </p:nvSpPr>
        <p:spPr>
          <a:xfrm>
            <a:off x="228599" y="1524000"/>
            <a:ext cx="8686801" cy="4724400"/>
          </a:xfrm>
          <a:prstGeom prst="rect">
            <a:avLst/>
          </a:prstGeom>
        </p:spPr>
        <p:txBody>
          <a:bodyPr spcFirstLastPara="1" wrap="square" lIns="91425" tIns="91425" rIns="91425" bIns="91425" anchor="t" anchorCtr="0">
            <a:noAutofit/>
          </a:bodyPr>
          <a:lstStyle/>
          <a:p>
            <a:pPr>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Zookeeper</a:t>
            </a:r>
            <a:r>
              <a:rPr lang="vi-VN" sz="2000" dirty="0">
                <a:solidFill>
                  <a:schemeClr val="tx1"/>
                </a:solidFill>
                <a:latin typeface="Times New Roman" panose="02020603050405020304" pitchFamily="18" charset="0"/>
                <a:cs typeface="Times New Roman" panose="02020603050405020304" pitchFamily="18" charset="0"/>
              </a:rPr>
              <a:t>: Được sử dụng để quản lý và điều phối các </a:t>
            </a:r>
            <a:r>
              <a:rPr lang="vi-VN" sz="2000" b="1" dirty="0">
                <a:solidFill>
                  <a:schemeClr val="tx1"/>
                </a:solidFill>
                <a:latin typeface="Times New Roman" panose="02020603050405020304" pitchFamily="18" charset="0"/>
                <a:cs typeface="Times New Roman" panose="02020603050405020304" pitchFamily="18" charset="0"/>
              </a:rPr>
              <a:t>Kafka Broker</a:t>
            </a:r>
            <a:r>
              <a:rPr lang="vi-VN" sz="2000" dirty="0">
                <a:solidFill>
                  <a:schemeClr val="tx1"/>
                </a:solidFill>
                <a:latin typeface="Times New Roman" panose="02020603050405020304" pitchFamily="18" charset="0"/>
                <a:cs typeface="Times New Roman" panose="02020603050405020304" pitchFamily="18" charset="0"/>
              </a:rPr>
              <a:t>.</a:t>
            </a:r>
          </a:p>
          <a:p>
            <a:pPr>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Thông báo cho </a:t>
            </a:r>
            <a:r>
              <a:rPr lang="vi-VN" sz="2000" b="1" dirty="0">
                <a:solidFill>
                  <a:schemeClr val="tx1"/>
                </a:solidFill>
                <a:latin typeface="Times New Roman" panose="02020603050405020304" pitchFamily="18" charset="0"/>
                <a:cs typeface="Times New Roman" panose="02020603050405020304" pitchFamily="18" charset="0"/>
              </a:rPr>
              <a:t>procuder</a:t>
            </a:r>
            <a:r>
              <a:rPr lang="vi-VN" sz="2000" dirty="0">
                <a:solidFill>
                  <a:schemeClr val="tx1"/>
                </a:solidFill>
                <a:latin typeface="Times New Roman" panose="02020603050405020304" pitchFamily="18" charset="0"/>
                <a:cs typeface="Times New Roman" panose="02020603050405020304" pitchFamily="18" charset="0"/>
              </a:rPr>
              <a:t> và </a:t>
            </a:r>
            <a:r>
              <a:rPr lang="vi-VN" sz="2000" b="1" dirty="0">
                <a:solidFill>
                  <a:schemeClr val="tx1"/>
                </a:solidFill>
                <a:latin typeface="Times New Roman" panose="02020603050405020304" pitchFamily="18" charset="0"/>
                <a:cs typeface="Times New Roman" panose="02020603050405020304" pitchFamily="18" charset="0"/>
              </a:rPr>
              <a:t>consumer</a:t>
            </a:r>
            <a:r>
              <a:rPr lang="vi-VN" sz="2000" dirty="0">
                <a:solidFill>
                  <a:schemeClr val="tx1"/>
                </a:solidFill>
                <a:latin typeface="Times New Roman" panose="02020603050405020304" pitchFamily="18" charset="0"/>
                <a:cs typeface="Times New Roman" panose="02020603050405020304" pitchFamily="18" charset="0"/>
              </a:rPr>
              <a:t> biết thông tin của một </a:t>
            </a:r>
            <a:r>
              <a:rPr lang="vi-VN" sz="2000" b="1" dirty="0">
                <a:solidFill>
                  <a:schemeClr val="tx1"/>
                </a:solidFill>
                <a:latin typeface="Times New Roman" panose="02020603050405020304" pitchFamily="18" charset="0"/>
                <a:cs typeface="Times New Roman" panose="02020603050405020304" pitchFamily="18" charset="0"/>
              </a:rPr>
              <a:t>broker</a:t>
            </a:r>
            <a:r>
              <a:rPr lang="vi-VN" sz="2000" dirty="0">
                <a:solidFill>
                  <a:schemeClr val="tx1"/>
                </a:solidFill>
                <a:latin typeface="Times New Roman" panose="02020603050405020304" pitchFamily="18" charset="0"/>
                <a:cs typeface="Times New Roman" panose="02020603050405020304" pitchFamily="18" charset="0"/>
              </a:rPr>
              <a:t> mới thêm vào hoặc thông tin của một </a:t>
            </a:r>
            <a:r>
              <a:rPr lang="vi-VN" sz="2000" b="1" dirty="0">
                <a:solidFill>
                  <a:schemeClr val="tx1"/>
                </a:solidFill>
                <a:latin typeface="Times New Roman" panose="02020603050405020304" pitchFamily="18" charset="0"/>
                <a:cs typeface="Times New Roman" panose="02020603050405020304" pitchFamily="18" charset="0"/>
              </a:rPr>
              <a:t>Kafka broker</a:t>
            </a:r>
            <a:r>
              <a:rPr lang="vi-VN" sz="2000" dirty="0">
                <a:solidFill>
                  <a:schemeClr val="tx1"/>
                </a:solidFill>
                <a:latin typeface="Times New Roman" panose="02020603050405020304" pitchFamily="18" charset="0"/>
                <a:cs typeface="Times New Roman" panose="02020603050405020304" pitchFamily="18" charset="0"/>
              </a:rPr>
              <a:t> lỗi trong hệ thống </a:t>
            </a:r>
            <a:r>
              <a:rPr lang="vi-VN" sz="2000" b="1" dirty="0">
                <a:solidFill>
                  <a:schemeClr val="tx1"/>
                </a:solidFill>
                <a:latin typeface="Times New Roman" panose="02020603050405020304" pitchFamily="18" charset="0"/>
                <a:cs typeface="Times New Roman" panose="02020603050405020304" pitchFamily="18" charset="0"/>
              </a:rPr>
              <a:t>Kafka</a:t>
            </a:r>
            <a:r>
              <a:rPr lang="vi-VN" sz="2000" dirty="0">
                <a:solidFill>
                  <a:schemeClr val="tx1"/>
                </a:solidFill>
                <a:latin typeface="Times New Roman" panose="02020603050405020304" pitchFamily="18" charset="0"/>
                <a:cs typeface="Times New Roman" panose="02020603050405020304" pitchFamily="18" charset="0"/>
              </a:rPr>
              <a:t>.</a:t>
            </a:r>
          </a:p>
          <a:p>
            <a:pPr>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Sau mỗi thông báo của </a:t>
            </a:r>
            <a:r>
              <a:rPr lang="vi-VN" sz="2000" b="1" dirty="0">
                <a:solidFill>
                  <a:schemeClr val="tx1"/>
                </a:solidFill>
                <a:latin typeface="Times New Roman" panose="02020603050405020304" pitchFamily="18" charset="0"/>
                <a:cs typeface="Times New Roman" panose="02020603050405020304" pitchFamily="18" charset="0"/>
              </a:rPr>
              <a:t>Zookeeper</a:t>
            </a:r>
            <a:r>
              <a:rPr lang="vi-VN" sz="2000" dirty="0">
                <a:solidFill>
                  <a:schemeClr val="tx1"/>
                </a:solidFill>
                <a:latin typeface="Times New Roman" panose="02020603050405020304" pitchFamily="18" charset="0"/>
                <a:cs typeface="Times New Roman" panose="02020603050405020304" pitchFamily="18" charset="0"/>
              </a:rPr>
              <a:t> về việc </a:t>
            </a:r>
            <a:r>
              <a:rPr lang="vi-VN" sz="2000" b="1" dirty="0">
                <a:solidFill>
                  <a:schemeClr val="tx1"/>
                </a:solidFill>
                <a:latin typeface="Times New Roman" panose="02020603050405020304" pitchFamily="18" charset="0"/>
                <a:cs typeface="Times New Roman" panose="02020603050405020304" pitchFamily="18" charset="0"/>
              </a:rPr>
              <a:t>broker</a:t>
            </a:r>
            <a:r>
              <a:rPr lang="vi-VN" sz="2000" dirty="0">
                <a:solidFill>
                  <a:schemeClr val="tx1"/>
                </a:solidFill>
                <a:latin typeface="Times New Roman" panose="02020603050405020304" pitchFamily="18" charset="0"/>
                <a:cs typeface="Times New Roman" panose="02020603050405020304" pitchFamily="18" charset="0"/>
              </a:rPr>
              <a:t> thêm vào hay </a:t>
            </a:r>
            <a:r>
              <a:rPr lang="vi-VN" sz="2000" b="1" dirty="0">
                <a:solidFill>
                  <a:schemeClr val="tx1"/>
                </a:solidFill>
                <a:latin typeface="Times New Roman" panose="02020603050405020304" pitchFamily="18" charset="0"/>
                <a:cs typeface="Times New Roman" panose="02020603050405020304" pitchFamily="18" charset="0"/>
              </a:rPr>
              <a:t>broker</a:t>
            </a:r>
            <a:r>
              <a:rPr lang="vi-VN" sz="2000" dirty="0">
                <a:solidFill>
                  <a:schemeClr val="tx1"/>
                </a:solidFill>
                <a:latin typeface="Times New Roman" panose="02020603050405020304" pitchFamily="18" charset="0"/>
                <a:cs typeface="Times New Roman" panose="02020603050405020304" pitchFamily="18" charset="0"/>
              </a:rPr>
              <a:t> bị lỗi thì </a:t>
            </a:r>
            <a:r>
              <a:rPr lang="vi-VN" sz="2000" b="1" dirty="0">
                <a:solidFill>
                  <a:schemeClr val="tx1"/>
                </a:solidFill>
                <a:latin typeface="Times New Roman" panose="02020603050405020304" pitchFamily="18" charset="0"/>
                <a:cs typeface="Times New Roman" panose="02020603050405020304" pitchFamily="18" charset="0"/>
              </a:rPr>
              <a:t>procuder</a:t>
            </a:r>
            <a:r>
              <a:rPr lang="vi-VN" sz="2000" dirty="0">
                <a:solidFill>
                  <a:schemeClr val="tx1"/>
                </a:solidFill>
                <a:latin typeface="Times New Roman" panose="02020603050405020304" pitchFamily="18" charset="0"/>
                <a:cs typeface="Times New Roman" panose="02020603050405020304" pitchFamily="18" charset="0"/>
              </a:rPr>
              <a:t> và </a:t>
            </a:r>
            <a:r>
              <a:rPr lang="vi-VN" sz="2000" b="1" dirty="0">
                <a:solidFill>
                  <a:schemeClr val="tx1"/>
                </a:solidFill>
                <a:latin typeface="Times New Roman" panose="02020603050405020304" pitchFamily="18" charset="0"/>
                <a:cs typeface="Times New Roman" panose="02020603050405020304" pitchFamily="18" charset="0"/>
              </a:rPr>
              <a:t>consumer</a:t>
            </a:r>
            <a:r>
              <a:rPr lang="vi-VN" sz="2000" dirty="0">
                <a:solidFill>
                  <a:schemeClr val="tx1"/>
                </a:solidFill>
                <a:latin typeface="Times New Roman" panose="02020603050405020304" pitchFamily="18" charset="0"/>
                <a:cs typeface="Times New Roman" panose="02020603050405020304" pitchFamily="18" charset="0"/>
              </a:rPr>
              <a:t> sẽ quyết định và bắt đầu phối hợp với một </a:t>
            </a:r>
            <a:r>
              <a:rPr lang="vi-VN" sz="2000" b="1" dirty="0">
                <a:solidFill>
                  <a:schemeClr val="tx1"/>
                </a:solidFill>
                <a:latin typeface="Times New Roman" panose="02020603050405020304" pitchFamily="18" charset="0"/>
                <a:cs typeface="Times New Roman" panose="02020603050405020304" pitchFamily="18" charset="0"/>
              </a:rPr>
              <a:t>broker</a:t>
            </a:r>
            <a:r>
              <a:rPr lang="vi-VN" sz="2000" dirty="0">
                <a:solidFill>
                  <a:schemeClr val="tx1"/>
                </a:solidFill>
                <a:latin typeface="Times New Roman" panose="02020603050405020304" pitchFamily="18" charset="0"/>
                <a:cs typeface="Times New Roman" panose="02020603050405020304" pitchFamily="18" charset="0"/>
              </a:rPr>
              <a:t> khác.</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sp>
        <p:nvSpPr>
          <p:cNvPr id="2" name="AutoShape 4" descr="Kết quả hình ảnh cho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114800"/>
            <a:ext cx="5744246" cy="2560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0"/>
            <a:ext cx="2952750" cy="155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927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a:solidFill>
                  <a:schemeClr val="accent1">
                    <a:lumMod val="50000"/>
                  </a:schemeClr>
                </a:solidFill>
                <a:effectLst>
                  <a:outerShdw blurRad="38100" dist="38100" dir="2700000" algn="tl">
                    <a:srgbClr val="000000">
                      <a:alpha val="43137"/>
                    </a:srgbClr>
                  </a:outerShdw>
                </a:effectLst>
                <a:latin typeface="+mn-lt"/>
              </a:rPr>
              <a:t>Kafka </a:t>
            </a:r>
          </a:p>
        </p:txBody>
      </p:sp>
      <p:sp>
        <p:nvSpPr>
          <p:cNvPr id="175" name="Google Shape;175;p13"/>
          <p:cNvSpPr txBox="1">
            <a:spLocks noGrp="1"/>
          </p:cNvSpPr>
          <p:nvPr>
            <p:ph type="body" idx="1"/>
          </p:nvPr>
        </p:nvSpPr>
        <p:spPr>
          <a:xfrm>
            <a:off x="228599" y="1524000"/>
            <a:ext cx="8686801" cy="4724400"/>
          </a:xfrm>
          <a:prstGeom prst="rect">
            <a:avLst/>
          </a:prstGeom>
        </p:spPr>
        <p:txBody>
          <a:bodyPr spcFirstLastPara="1" wrap="square" lIns="91425" tIns="91425" rIns="91425" bIns="91425" anchor="t" anchorCtr="0">
            <a:noAutofit/>
          </a:bodyPr>
          <a:lstStyle/>
          <a:p>
            <a:endParaRPr lang="vi-VN" b="1" dirty="0">
              <a:solidFill>
                <a:srgbClr val="004586"/>
              </a:solidFill>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sp>
        <p:nvSpPr>
          <p:cNvPr id="2" name="AutoShape 4" descr="Kết quả hình ảnh cho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548995"/>
            <a:ext cx="8752060" cy="509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0"/>
            <a:ext cx="2952750" cy="155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007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Ví</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Dụ</a:t>
            </a:r>
            <a:r>
              <a:rPr lang="en-US" dirty="0">
                <a:solidFill>
                  <a:schemeClr val="accent1">
                    <a:lumMod val="50000"/>
                  </a:schemeClr>
                </a:solidFill>
                <a:effectLst>
                  <a:outerShdw blurRad="38100" dist="38100" dir="2700000" algn="tl">
                    <a:srgbClr val="000000">
                      <a:alpha val="43137"/>
                    </a:srgbClr>
                  </a:outerShdw>
                </a:effectLst>
                <a:latin typeface="+mn-lt"/>
              </a:rPr>
              <a:t> Big Data</a:t>
            </a:r>
          </a:p>
        </p:txBody>
      </p:sp>
      <p:sp>
        <p:nvSpPr>
          <p:cNvPr id="175" name="Google Shape;175;p13"/>
          <p:cNvSpPr txBox="1">
            <a:spLocks noGrp="1"/>
          </p:cNvSpPr>
          <p:nvPr>
            <p:ph type="body" idx="1"/>
          </p:nvPr>
        </p:nvSpPr>
        <p:spPr>
          <a:xfrm>
            <a:off x="228600" y="1524000"/>
            <a:ext cx="8686800" cy="3810000"/>
          </a:xfrm>
          <a:prstGeom prst="rect">
            <a:avLst/>
          </a:prstGeom>
        </p:spPr>
        <p:txBody>
          <a:bodyPr spcFirstLastPara="1" wrap="square" lIns="91425" tIns="91425" rIns="91425" bIns="91425" anchor="t" anchorCtr="0">
            <a:noAutofit/>
          </a:bodyPr>
          <a:lstStyle/>
          <a:p>
            <a:pPr marL="285750" indent="-285750">
              <a:lnSpc>
                <a:spcPct val="200000"/>
              </a:lnSpc>
            </a:pP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sinh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ra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bởi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mạng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xã</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hội</a:t>
            </a:r>
            <a:r>
              <a:rPr lang="en-US" sz="2000" dirty="0">
                <a:solidFill>
                  <a:schemeClr val="tx1"/>
                </a:solidFill>
                <a:latin typeface="Times New Roman" panose="02020603050405020304" pitchFamily="18" charset="0"/>
                <a:cs typeface="Times New Roman" panose="02020603050405020304" pitchFamily="18" charset="0"/>
              </a:rPr>
              <a:t> (Facebook, Twitter, Google Plus,..)</a:t>
            </a:r>
          </a:p>
          <a:p>
            <a:pPr marL="285750" indent="-285750">
              <a:lnSpc>
                <a:spcPct val="200000"/>
              </a:lnSpc>
            </a:pP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giao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dịch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chứng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khoán</a:t>
            </a:r>
            <a:r>
              <a:rPr lang="en-US" sz="2000" dirty="0">
                <a:solidFill>
                  <a:schemeClr val="tx1"/>
                </a:solidFill>
                <a:latin typeface="Times New Roman" panose="02020603050405020304" pitchFamily="18" charset="0"/>
                <a:cs typeface="Times New Roman" panose="02020603050405020304" pitchFamily="18" charset="0"/>
              </a:rPr>
              <a:t>.</a:t>
            </a:r>
          </a:p>
          <a:p>
            <a:pPr marL="285750" indent="-285750">
              <a:lnSpc>
                <a:spcPct val="200000"/>
              </a:lnSpc>
            </a:pP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giao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thông</a:t>
            </a:r>
            <a:r>
              <a:rPr lang="en-US" sz="2000" dirty="0">
                <a:solidFill>
                  <a:schemeClr val="tx1"/>
                </a:solidFill>
                <a:latin typeface="Times New Roman" panose="02020603050405020304" pitchFamily="18" charset="0"/>
                <a:cs typeface="Times New Roman" panose="02020603050405020304" pitchFamily="18" charset="0"/>
              </a:rPr>
              <a:t>.</a:t>
            </a:r>
          </a:p>
          <a:p>
            <a:pPr marL="285750" indent="-285750"/>
            <a:endParaRPr lang="en-US"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505200"/>
            <a:ext cx="471487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664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a:solidFill>
                  <a:schemeClr val="accent1">
                    <a:lumMod val="50000"/>
                  </a:schemeClr>
                </a:solidFill>
                <a:effectLst>
                  <a:outerShdw blurRad="38100" dist="38100" dir="2700000" algn="tl">
                    <a:srgbClr val="000000">
                      <a:alpha val="43137"/>
                    </a:srgbClr>
                  </a:outerShdw>
                </a:effectLst>
                <a:latin typeface="+mn-lt"/>
              </a:rPr>
              <a:t>Kafka </a:t>
            </a:r>
          </a:p>
        </p:txBody>
      </p:sp>
      <p:sp>
        <p:nvSpPr>
          <p:cNvPr id="175" name="Google Shape;175;p13"/>
          <p:cNvSpPr txBox="1">
            <a:spLocks noGrp="1"/>
          </p:cNvSpPr>
          <p:nvPr>
            <p:ph type="body" idx="1"/>
          </p:nvPr>
        </p:nvSpPr>
        <p:spPr>
          <a:xfrm>
            <a:off x="228600" y="1295400"/>
            <a:ext cx="8686800" cy="4953000"/>
          </a:xfrm>
          <a:prstGeom prst="rect">
            <a:avLst/>
          </a:prstGeom>
        </p:spPr>
        <p:txBody>
          <a:bodyPr spcFirstLastPara="1" wrap="square" lIns="91425" tIns="91425" rIns="91425" bIns="91425" anchor="t" anchorCtr="0">
            <a:noAutofit/>
          </a:bodyPr>
          <a:lstStyle/>
          <a:p>
            <a:pPr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Khi Procuder gửi message đến Kafka.</a:t>
            </a:r>
          </a:p>
          <a:p>
            <a:pPr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Procuder sẽ gửi đến Kafka Server đang là Leader của partition thuộc topic của message đó. </a:t>
            </a:r>
          </a:p>
          <a:p>
            <a:pPr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Những Kafka Server là Follower sẽ làm nhiệm vụ như một Consumer đi lấy message về lưu lại bản sao partition ở trên nó. </a:t>
            </a:r>
          </a:p>
          <a:p>
            <a:pPr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Consumer cũng sẽ lấy message để sử dụng.</a:t>
            </a:r>
          </a:p>
          <a:p>
            <a:pPr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Kích thước của một topic có thể khá lớn nên chúng sẽ được chia ra thành các partition để dễ dàng xử lý và mở rộng hơn. </a:t>
            </a:r>
          </a:p>
          <a:p>
            <a:pPr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(Ví dụ: giả sử bạn đang lưu trữ các yêu cầu đăng nhập của người dùng, bạn có thể chia chúng theo ký tự đầu tiên của tên người dùng của người dùng như ở hình trên).</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60</a:t>
            </a:fld>
            <a:endParaRPr/>
          </a:p>
        </p:txBody>
      </p:sp>
      <p:sp>
        <p:nvSpPr>
          <p:cNvPr id="2" name="AutoShape 4" descr="Kết quả hình ảnh cho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0"/>
            <a:ext cx="2952750" cy="155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24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3" end="3"/>
                                            </p:txEl>
                                          </p:spTgt>
                                        </p:tgtEl>
                                        <p:attrNameLst>
                                          <p:attrName>style.visibility</p:attrName>
                                        </p:attrNameLst>
                                      </p:cBhvr>
                                      <p:to>
                                        <p:strVal val="visible"/>
                                      </p:to>
                                    </p:set>
                                    <p:animEffect transition="in" filter="fade">
                                      <p:cBhvr>
                                        <p:cTn id="28" dur="1000"/>
                                        <p:tgtEl>
                                          <p:spTgt spid="175">
                                            <p:txEl>
                                              <p:pRg st="3" end="3"/>
                                            </p:txEl>
                                          </p:spTgt>
                                        </p:tgtEl>
                                      </p:cBhvr>
                                    </p:animEffect>
                                    <p:anim calcmode="lin" valueType="num">
                                      <p:cBhvr>
                                        <p:cTn id="29"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5">
                                            <p:txEl>
                                              <p:pRg st="4" end="4"/>
                                            </p:txEl>
                                          </p:spTgt>
                                        </p:tgtEl>
                                        <p:attrNameLst>
                                          <p:attrName>style.visibility</p:attrName>
                                        </p:attrNameLst>
                                      </p:cBhvr>
                                      <p:to>
                                        <p:strVal val="visible"/>
                                      </p:to>
                                    </p:set>
                                    <p:animEffect transition="in" filter="fade">
                                      <p:cBhvr>
                                        <p:cTn id="35" dur="1000"/>
                                        <p:tgtEl>
                                          <p:spTgt spid="175">
                                            <p:txEl>
                                              <p:pRg st="4" end="4"/>
                                            </p:txEl>
                                          </p:spTgt>
                                        </p:tgtEl>
                                      </p:cBhvr>
                                    </p:animEffect>
                                    <p:anim calcmode="lin" valueType="num">
                                      <p:cBhvr>
                                        <p:cTn id="36" dur="1000" fill="hold"/>
                                        <p:tgtEl>
                                          <p:spTgt spid="17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75">
                                            <p:txEl>
                                              <p:pRg st="5" end="5"/>
                                            </p:txEl>
                                          </p:spTgt>
                                        </p:tgtEl>
                                        <p:attrNameLst>
                                          <p:attrName>style.visibility</p:attrName>
                                        </p:attrNameLst>
                                      </p:cBhvr>
                                      <p:to>
                                        <p:strVal val="visible"/>
                                      </p:to>
                                    </p:set>
                                    <p:animEffect transition="in" filter="fade">
                                      <p:cBhvr>
                                        <p:cTn id="42" dur="1000"/>
                                        <p:tgtEl>
                                          <p:spTgt spid="175">
                                            <p:txEl>
                                              <p:pRg st="5" end="5"/>
                                            </p:txEl>
                                          </p:spTgt>
                                        </p:tgtEl>
                                      </p:cBhvr>
                                    </p:animEffect>
                                    <p:anim calcmode="lin" valueType="num">
                                      <p:cBhvr>
                                        <p:cTn id="43" dur="1000" fill="hold"/>
                                        <p:tgtEl>
                                          <p:spTgt spid="17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7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a:solidFill>
                  <a:schemeClr val="accent1">
                    <a:lumMod val="50000"/>
                  </a:schemeClr>
                </a:solidFill>
                <a:effectLst>
                  <a:outerShdw blurRad="38100" dist="38100" dir="2700000" algn="tl">
                    <a:srgbClr val="000000">
                      <a:alpha val="43137"/>
                    </a:srgbClr>
                  </a:outerShdw>
                </a:effectLst>
                <a:latin typeface="+mn-lt"/>
              </a:rPr>
              <a:t>Kafka </a:t>
            </a:r>
          </a:p>
        </p:txBody>
      </p:sp>
      <p:sp>
        <p:nvSpPr>
          <p:cNvPr id="175" name="Google Shape;175;p13"/>
          <p:cNvSpPr txBox="1">
            <a:spLocks noGrp="1"/>
          </p:cNvSpPr>
          <p:nvPr>
            <p:ph type="body" idx="1"/>
          </p:nvPr>
        </p:nvSpPr>
        <p:spPr>
          <a:xfrm>
            <a:off x="228599" y="1524000"/>
            <a:ext cx="8686801" cy="4724400"/>
          </a:xfrm>
          <a:prstGeom prst="rect">
            <a:avLst/>
          </a:prstGeom>
        </p:spPr>
        <p:txBody>
          <a:bodyPr spcFirstLastPara="1" wrap="square" lIns="91425" tIns="91425" rIns="91425" bIns="91425" anchor="t" anchorCtr="0">
            <a:noAutofit/>
          </a:bodyPr>
          <a:lstStyle/>
          <a:p>
            <a:r>
              <a:rPr lang="en-US" sz="2000" dirty="0">
                <a:solidFill>
                  <a:schemeClr val="tx1"/>
                </a:solidFill>
                <a:latin typeface="Times New Roman" panose="02020603050405020304" pitchFamily="18" charset="0"/>
                <a:cs typeface="Times New Roman" panose="02020603050405020304" pitchFamily="18" charset="0"/>
              </a:rPr>
              <a:t>L</a:t>
            </a:r>
            <a:r>
              <a:rPr lang="vi-VN" sz="2000" dirty="0">
                <a:solidFill>
                  <a:schemeClr val="tx1"/>
                </a:solidFill>
                <a:latin typeface="Times New Roman" panose="02020603050405020304" pitchFamily="18" charset="0"/>
                <a:cs typeface="Times New Roman" panose="02020603050405020304" pitchFamily="18" charset="0"/>
              </a:rPr>
              <a:t>àm thế nào để </a:t>
            </a:r>
            <a:r>
              <a:rPr lang="vi-VN" sz="2000" b="1" dirty="0">
                <a:solidFill>
                  <a:schemeClr val="tx1"/>
                </a:solidFill>
                <a:latin typeface="Times New Roman" panose="02020603050405020304" pitchFamily="18" charset="0"/>
                <a:cs typeface="Times New Roman" panose="02020603050405020304" pitchFamily="18" charset="0"/>
              </a:rPr>
              <a:t>Pro</a:t>
            </a:r>
            <a:r>
              <a:rPr lang="en-US" sz="2000" b="1" dirty="0" err="1">
                <a:solidFill>
                  <a:schemeClr val="tx1"/>
                </a:solidFill>
                <a:latin typeface="Times New Roman" panose="02020603050405020304" pitchFamily="18" charset="0"/>
                <a:cs typeface="Times New Roman" panose="02020603050405020304" pitchFamily="18" charset="0"/>
              </a:rPr>
              <a:t>ducer</a:t>
            </a:r>
            <a:r>
              <a:rPr lang="vi-VN" sz="2000" dirty="0">
                <a:solidFill>
                  <a:schemeClr val="tx1"/>
                </a:solidFill>
                <a:latin typeface="Times New Roman" panose="02020603050405020304" pitchFamily="18" charset="0"/>
                <a:cs typeface="Times New Roman" panose="02020603050405020304" pitchFamily="18" charset="0"/>
              </a:rPr>
              <a:t> biết ai là </a:t>
            </a:r>
            <a:r>
              <a:rPr lang="vi-VN" sz="2000" b="1" dirty="0">
                <a:solidFill>
                  <a:schemeClr val="tx1"/>
                </a:solidFill>
                <a:latin typeface="Times New Roman" panose="02020603050405020304" pitchFamily="18" charset="0"/>
                <a:cs typeface="Times New Roman" panose="02020603050405020304" pitchFamily="18" charset="0"/>
              </a:rPr>
              <a:t>Leader</a:t>
            </a:r>
            <a:r>
              <a:rPr lang="vi-VN" sz="2000" dirty="0">
                <a:solidFill>
                  <a:schemeClr val="tx1"/>
                </a:solidFill>
                <a:latin typeface="Times New Roman" panose="02020603050405020304" pitchFamily="18" charset="0"/>
                <a:cs typeface="Times New Roman" panose="02020603050405020304" pitchFamily="18" charset="0"/>
              </a:rPr>
              <a:t> để gửi message đến?</a:t>
            </a:r>
            <a:endParaRPr lang="en-US" sz="2000" dirty="0">
              <a:solidFill>
                <a:schemeClr val="tx1"/>
              </a:solidFill>
              <a:latin typeface="Times New Roman" panose="02020603050405020304" pitchFamily="18" charset="0"/>
              <a:cs typeface="Times New Roman" panose="02020603050405020304" pitchFamily="18" charset="0"/>
            </a:endParaRPr>
          </a:p>
          <a:p>
            <a:endParaRPr lang="vi-VN" b="1" dirty="0">
              <a:solidFill>
                <a:srgbClr val="004586"/>
              </a:solidFill>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61</a:t>
            </a:fld>
            <a:endParaRPr/>
          </a:p>
        </p:txBody>
      </p:sp>
      <p:sp>
        <p:nvSpPr>
          <p:cNvPr id="2" name="AutoShape 4" descr="Kết quả hình ảnh cho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81200"/>
            <a:ext cx="7543800" cy="442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0"/>
            <a:ext cx="2952750" cy="155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16732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a:solidFill>
                  <a:schemeClr val="accent1">
                    <a:lumMod val="50000"/>
                  </a:schemeClr>
                </a:solidFill>
                <a:effectLst>
                  <a:outerShdw blurRad="38100" dist="38100" dir="2700000" algn="tl">
                    <a:srgbClr val="000000">
                      <a:alpha val="43137"/>
                    </a:srgbClr>
                  </a:outerShdw>
                </a:effectLst>
                <a:latin typeface="+mn-lt"/>
              </a:rPr>
              <a:t>Kafka </a:t>
            </a:r>
          </a:p>
        </p:txBody>
      </p:sp>
      <p:sp>
        <p:nvSpPr>
          <p:cNvPr id="175" name="Google Shape;175;p13"/>
          <p:cNvSpPr txBox="1">
            <a:spLocks noGrp="1"/>
          </p:cNvSpPr>
          <p:nvPr>
            <p:ph type="body" idx="1"/>
          </p:nvPr>
        </p:nvSpPr>
        <p:spPr>
          <a:xfrm>
            <a:off x="228599" y="1524000"/>
            <a:ext cx="6934201" cy="4724400"/>
          </a:xfrm>
          <a:prstGeom prst="rect">
            <a:avLst/>
          </a:prstGeom>
        </p:spPr>
        <p:txBody>
          <a:bodyPr spcFirstLastPara="1" wrap="square" lIns="91425" tIns="91425" rIns="91425" bIns="91425" anchor="t" anchorCtr="0">
            <a:noAutofit/>
          </a:bodyPr>
          <a:lstStyle/>
          <a:p>
            <a:pPr marL="457200" lvl="1"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Nhờ có Zookeeper mà vẫn đề trên đã được giải quyết. </a:t>
            </a:r>
          </a:p>
          <a:p>
            <a:pPr marL="457200" lvl="1"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Procuder sẽ gửi một truy vấn đến một Kafka Server bất kì mà nó biết để hỏi xem ai là Leader. </a:t>
            </a:r>
          </a:p>
          <a:p>
            <a:pPr marL="457200" lvl="1"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Trên Kafka Server bất kì kia trước đó đã giao tiếp với Zookeeper nên nó biết ai là Leader.</a:t>
            </a:r>
          </a:p>
          <a:p>
            <a:pPr marL="457200" lvl="1" algn="just">
              <a:spcBef>
                <a:spcPts val="1200"/>
              </a:spcBef>
              <a:spcAft>
                <a:spcPts val="1200"/>
              </a:spcAft>
            </a:pPr>
            <a:r>
              <a:rPr lang="vi-VN" sz="2000" dirty="0">
                <a:solidFill>
                  <a:schemeClr val="tx1"/>
                </a:solidFill>
                <a:latin typeface="Times New Roman" panose="02020603050405020304" pitchFamily="18" charset="0"/>
                <a:cs typeface="Times New Roman" panose="02020603050405020304" pitchFamily="18" charset="0"/>
              </a:rPr>
              <a:t>Kafka Server bất kì này mới trả lời lại cho Procuder kết quả và Procuder sẽ gửi message đến đúng Leader.</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a:p>
        </p:txBody>
      </p:sp>
      <p:sp>
        <p:nvSpPr>
          <p:cNvPr id="2" name="AutoShape 4" descr="Kết quả hình ảnh cho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0"/>
            <a:ext cx="2952750" cy="155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75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3" end="3"/>
                                            </p:txEl>
                                          </p:spTgt>
                                        </p:tgtEl>
                                        <p:attrNameLst>
                                          <p:attrName>style.visibility</p:attrName>
                                        </p:attrNameLst>
                                      </p:cBhvr>
                                      <p:to>
                                        <p:strVal val="visible"/>
                                      </p:to>
                                    </p:set>
                                    <p:animEffect transition="in" filter="fade">
                                      <p:cBhvr>
                                        <p:cTn id="28" dur="1000"/>
                                        <p:tgtEl>
                                          <p:spTgt spid="175">
                                            <p:txEl>
                                              <p:pRg st="3" end="3"/>
                                            </p:txEl>
                                          </p:spTgt>
                                        </p:tgtEl>
                                      </p:cBhvr>
                                    </p:animEffect>
                                    <p:anim calcmode="lin" valueType="num">
                                      <p:cBhvr>
                                        <p:cTn id="29"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a:solidFill>
                  <a:schemeClr val="accent1">
                    <a:lumMod val="50000"/>
                  </a:schemeClr>
                </a:solidFill>
                <a:effectLst>
                  <a:outerShdw blurRad="38100" dist="38100" dir="2700000" algn="tl">
                    <a:srgbClr val="000000">
                      <a:alpha val="43137"/>
                    </a:srgbClr>
                  </a:outerShdw>
                </a:effectLst>
                <a:latin typeface="+mn-lt"/>
              </a:rPr>
              <a:t>Kafka </a:t>
            </a:r>
          </a:p>
        </p:txBody>
      </p:sp>
      <p:sp>
        <p:nvSpPr>
          <p:cNvPr id="175" name="Google Shape;175;p13"/>
          <p:cNvSpPr txBox="1">
            <a:spLocks noGrp="1"/>
          </p:cNvSpPr>
          <p:nvPr>
            <p:ph type="body" idx="1"/>
          </p:nvPr>
        </p:nvSpPr>
        <p:spPr>
          <a:xfrm>
            <a:off x="228599" y="1524000"/>
            <a:ext cx="8686801" cy="4724400"/>
          </a:xfrm>
          <a:prstGeom prst="rect">
            <a:avLst/>
          </a:prstGeom>
        </p:spPr>
        <p:txBody>
          <a:bodyPr spcFirstLastPara="1" wrap="square" lIns="91425" tIns="91425" rIns="91425" bIns="91425" anchor="t" anchorCtr="0">
            <a:noAutofit/>
          </a:bodyPr>
          <a:lstStyle/>
          <a:p>
            <a:pPr>
              <a:buFont typeface="Wingdings" pitchFamily="2" charset="2"/>
              <a:buChar char="v"/>
            </a:pPr>
            <a:r>
              <a:rPr lang="vi-VN" sz="2000" b="1" dirty="0">
                <a:solidFill>
                  <a:schemeClr val="tx1"/>
                </a:solidFill>
                <a:latin typeface="Times New Roman" panose="02020603050405020304" pitchFamily="18" charset="0"/>
                <a:cs typeface="Times New Roman" panose="02020603050405020304" pitchFamily="18" charset="0"/>
              </a:rPr>
              <a:t>Kafka đảm bảo:</a:t>
            </a:r>
          </a:p>
          <a:p>
            <a:pPr algn="just"/>
            <a:r>
              <a:rPr lang="vi-VN" sz="2000" dirty="0">
                <a:solidFill>
                  <a:schemeClr val="tx1"/>
                </a:solidFill>
                <a:latin typeface="Times New Roman" panose="02020603050405020304" pitchFamily="18" charset="0"/>
                <a:cs typeface="Times New Roman" panose="02020603050405020304" pitchFamily="18" charset="0"/>
              </a:rPr>
              <a:t>Message được gửi bởi producer đến một topic partition nào đó sẽ được đảm bảo thứ tự , thông qua offset.</a:t>
            </a:r>
          </a:p>
          <a:p>
            <a:pPr algn="just"/>
            <a:r>
              <a:rPr lang="vi-VN" sz="2000" dirty="0">
                <a:solidFill>
                  <a:schemeClr val="tx1"/>
                </a:solidFill>
                <a:latin typeface="Times New Roman" panose="02020603050405020304" pitchFamily="18" charset="0"/>
                <a:cs typeface="Times New Roman" panose="02020603050405020304" pitchFamily="18" charset="0"/>
              </a:rPr>
              <a:t>Consumer instance sẽ nhìn thấy message theo đúng thứ tự trong log.</a:t>
            </a:r>
          </a:p>
          <a:p>
            <a:pPr algn="just">
              <a:buFont typeface="Wingdings" pitchFamily="2" charset="2"/>
              <a:buChar char="v"/>
            </a:pPr>
            <a:r>
              <a:rPr lang="vi-VN" sz="2000" b="1" dirty="0">
                <a:solidFill>
                  <a:schemeClr val="tx1"/>
                </a:solidFill>
                <a:latin typeface="Times New Roman" panose="02020603050405020304" pitchFamily="18" charset="0"/>
                <a:cs typeface="Times New Roman" panose="02020603050405020304" pitchFamily="18" charset="0"/>
              </a:rPr>
              <a:t>Use case:</a:t>
            </a:r>
          </a:p>
          <a:p>
            <a:pPr algn="just"/>
            <a:r>
              <a:rPr lang="vi-VN" sz="2000" dirty="0">
                <a:solidFill>
                  <a:schemeClr val="tx1"/>
                </a:solidFill>
                <a:latin typeface="Times New Roman" panose="02020603050405020304" pitchFamily="18" charset="0"/>
                <a:cs typeface="Times New Roman" panose="02020603050405020304" pitchFamily="18" charset="0"/>
              </a:rPr>
              <a:t>Tracking hành động người dùng : các thông số như page view, search action của user sẽ được publish vào một topic và sẽ được xử lý sau.</a:t>
            </a:r>
          </a:p>
          <a:p>
            <a:pPr algn="just"/>
            <a:r>
              <a:rPr lang="vi-VN" sz="2000" dirty="0">
                <a:solidFill>
                  <a:schemeClr val="tx1"/>
                </a:solidFill>
                <a:latin typeface="Times New Roman" panose="02020603050405020304" pitchFamily="18" charset="0"/>
                <a:cs typeface="Times New Roman" panose="02020603050405020304" pitchFamily="18" charset="0"/>
              </a:rPr>
              <a:t>Log Aggregration: log sẽ được gửi từ nhiều server về một nơi thống nhất, sau đó có thể được làm sạch và xử lý theo một logic nào đó.</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a:p>
        </p:txBody>
      </p:sp>
      <p:sp>
        <p:nvSpPr>
          <p:cNvPr id="2" name="AutoShape 4" descr="Kết quả hình ảnh cho facebook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0"/>
            <a:ext cx="2952750" cy="155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119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animEffect transition="in" filter="fade">
                                      <p:cBhvr>
                                        <p:cTn id="7" dur="1000"/>
                                        <p:tgtEl>
                                          <p:spTgt spid="175">
                                            <p:txEl>
                                              <p:pRg st="1" end="1"/>
                                            </p:txEl>
                                          </p:spTgt>
                                        </p:tgtEl>
                                      </p:cBhvr>
                                    </p:animEffect>
                                    <p:anim calcmode="lin" valueType="num">
                                      <p:cBhvr>
                                        <p:cTn id="8"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2" end="2"/>
                                            </p:txEl>
                                          </p:spTgt>
                                        </p:tgtEl>
                                        <p:attrNameLst>
                                          <p:attrName>style.visibility</p:attrName>
                                        </p:attrNameLst>
                                      </p:cBhvr>
                                      <p:to>
                                        <p:strVal val="visible"/>
                                      </p:to>
                                    </p:set>
                                    <p:animEffect transition="in" filter="fade">
                                      <p:cBhvr>
                                        <p:cTn id="14" dur="1000"/>
                                        <p:tgtEl>
                                          <p:spTgt spid="175">
                                            <p:txEl>
                                              <p:pRg st="2" end="2"/>
                                            </p:txEl>
                                          </p:spTgt>
                                        </p:tgtEl>
                                      </p:cBhvr>
                                    </p:animEffect>
                                    <p:anim calcmode="lin" valueType="num">
                                      <p:cBhvr>
                                        <p:cTn id="15"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3" end="3"/>
                                            </p:txEl>
                                          </p:spTgt>
                                        </p:tgtEl>
                                        <p:attrNameLst>
                                          <p:attrName>style.visibility</p:attrName>
                                        </p:attrNameLst>
                                      </p:cBhvr>
                                      <p:to>
                                        <p:strVal val="visible"/>
                                      </p:to>
                                    </p:set>
                                    <p:animEffect transition="in" filter="fade">
                                      <p:cBhvr>
                                        <p:cTn id="21" dur="1000"/>
                                        <p:tgtEl>
                                          <p:spTgt spid="175">
                                            <p:txEl>
                                              <p:pRg st="3" end="3"/>
                                            </p:txEl>
                                          </p:spTgt>
                                        </p:tgtEl>
                                      </p:cBhvr>
                                    </p:animEffect>
                                    <p:anim calcmode="lin" valueType="num">
                                      <p:cBhvr>
                                        <p:cTn id="22"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4" end="4"/>
                                            </p:txEl>
                                          </p:spTgt>
                                        </p:tgtEl>
                                        <p:attrNameLst>
                                          <p:attrName>style.visibility</p:attrName>
                                        </p:attrNameLst>
                                      </p:cBhvr>
                                      <p:to>
                                        <p:strVal val="visible"/>
                                      </p:to>
                                    </p:set>
                                    <p:animEffect transition="in" filter="fade">
                                      <p:cBhvr>
                                        <p:cTn id="28" dur="1000"/>
                                        <p:tgtEl>
                                          <p:spTgt spid="175">
                                            <p:txEl>
                                              <p:pRg st="4" end="4"/>
                                            </p:txEl>
                                          </p:spTgt>
                                        </p:tgtEl>
                                      </p:cBhvr>
                                    </p:animEffect>
                                    <p:anim calcmode="lin" valueType="num">
                                      <p:cBhvr>
                                        <p:cTn id="29" dur="1000" fill="hold"/>
                                        <p:tgtEl>
                                          <p:spTgt spid="17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5">
                                            <p:txEl>
                                              <p:pRg st="5" end="5"/>
                                            </p:txEl>
                                          </p:spTgt>
                                        </p:tgtEl>
                                        <p:attrNameLst>
                                          <p:attrName>style.visibility</p:attrName>
                                        </p:attrNameLst>
                                      </p:cBhvr>
                                      <p:to>
                                        <p:strVal val="visible"/>
                                      </p:to>
                                    </p:set>
                                    <p:animEffect transition="in" filter="fade">
                                      <p:cBhvr>
                                        <p:cTn id="35" dur="1000"/>
                                        <p:tgtEl>
                                          <p:spTgt spid="175">
                                            <p:txEl>
                                              <p:pRg st="5" end="5"/>
                                            </p:txEl>
                                          </p:spTgt>
                                        </p:tgtEl>
                                      </p:cBhvr>
                                    </p:animEffect>
                                    <p:anim calcmode="lin" valueType="num">
                                      <p:cBhvr>
                                        <p:cTn id="36" dur="1000" fill="hold"/>
                                        <p:tgtEl>
                                          <p:spTgt spid="175">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17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Third, Apache Flume</a:t>
            </a:r>
            <a:endParaRPr dirty="0">
              <a:solidFill>
                <a:schemeClr val="accent1">
                  <a:lumMod val="50000"/>
                </a:schemeClr>
              </a:solidFill>
              <a:effectLst>
                <a:outerShdw blurRad="38100" dist="38100" dir="2700000" algn="tl">
                  <a:srgbClr val="000000">
                    <a:alpha val="43137"/>
                  </a:srgbClr>
                </a:outerShdw>
              </a:effectLs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a:p>
        </p:txBody>
      </p:sp>
      <p:pic>
        <p:nvPicPr>
          <p:cNvPr id="6" name="Picture 5" descr="Káº¿t quáº£ hÃ¬nh áº£nh cho apache Flume">
            <a:extLst>
              <a:ext uri="{FF2B5EF4-FFF2-40B4-BE49-F238E27FC236}">
                <a16:creationId xmlns:a16="http://schemas.microsoft.com/office/drawing/2014/main" id="{8B961544-809F-4BF6-A130-81B8121DBEE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14400" y="2066499"/>
            <a:ext cx="4767262" cy="3333750"/>
          </a:xfrm>
          <a:prstGeom prst="rect">
            <a:avLst/>
          </a:prstGeom>
          <a:noFill/>
          <a:ln>
            <a:noFill/>
          </a:ln>
        </p:spPr>
      </p:pic>
    </p:spTree>
    <p:extLst>
      <p:ext uri="{BB962C8B-B14F-4D97-AF65-F5344CB8AC3E}">
        <p14:creationId xmlns:p14="http://schemas.microsoft.com/office/powerpoint/2010/main" val="3270488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Third, Apache Flume</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152400" y="1447800"/>
            <a:ext cx="8839200" cy="4191000"/>
          </a:xfrm>
          <a:prstGeom prst="rect">
            <a:avLst/>
          </a:prstGeom>
        </p:spPr>
        <p:txBody>
          <a:bodyPr spcFirstLastPara="1" wrap="square" lIns="91425" tIns="91425" rIns="91425" bIns="91425" anchor="t" anchorCtr="0">
            <a:noAutofit/>
          </a:bodyPr>
          <a:lstStyle/>
          <a:p>
            <a:pPr marL="285750" indent="-285750" algn="just">
              <a:spcAft>
                <a:spcPts val="600"/>
              </a:spcAft>
            </a:pPr>
            <a:r>
              <a:rPr lang="vi-VN" sz="2000" dirty="0">
                <a:solidFill>
                  <a:schemeClr val="tx1"/>
                </a:solidFill>
                <a:latin typeface="+mj-lt"/>
              </a:rPr>
              <a:t>Flume là một hệ thống được phân bổ để thu thập dữ liệu logs từ nhiều nguồn, tổng hợp và chuyển một phần lớn trong số đó tới khu lưu trữ dữ liệu tập trung như Hadoop Distributed File System (HDFS) hoặc Hbase. </a:t>
            </a:r>
            <a:endParaRPr lang="en-US" sz="2000" dirty="0">
              <a:solidFill>
                <a:schemeClr val="tx1"/>
              </a:solidFill>
              <a:latin typeface="+mj-lt"/>
            </a:endParaRPr>
          </a:p>
          <a:p>
            <a:pPr marL="285750" indent="-285750" algn="just">
              <a:spcAft>
                <a:spcPts val="600"/>
              </a:spcAft>
            </a:pPr>
            <a:endParaRPr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65</a:t>
            </a:fld>
            <a:endParaRPr/>
          </a:p>
        </p:txBody>
      </p:sp>
      <p:pic>
        <p:nvPicPr>
          <p:cNvPr id="5" name="Picture 4">
            <a:extLst>
              <a:ext uri="{FF2B5EF4-FFF2-40B4-BE49-F238E27FC236}">
                <a16:creationId xmlns:a16="http://schemas.microsoft.com/office/drawing/2014/main" id="{C8B8CC9E-FD5A-4877-8C40-C47E9BF75064}"/>
              </a:ext>
            </a:extLst>
          </p:cNvPr>
          <p:cNvPicPr/>
          <p:nvPr/>
        </p:nvPicPr>
        <p:blipFill>
          <a:blip r:embed="rId3"/>
          <a:stretch>
            <a:fillRect/>
          </a:stretch>
        </p:blipFill>
        <p:spPr>
          <a:xfrm>
            <a:off x="533400" y="2895600"/>
            <a:ext cx="6400800" cy="2133600"/>
          </a:xfrm>
          <a:prstGeom prst="rect">
            <a:avLst/>
          </a:prstGeom>
        </p:spPr>
      </p:pic>
    </p:spTree>
    <p:extLst>
      <p:ext uri="{BB962C8B-B14F-4D97-AF65-F5344CB8AC3E}">
        <p14:creationId xmlns:p14="http://schemas.microsoft.com/office/powerpoint/2010/main" val="4138282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Third, Apache Flume</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76200" y="1295400"/>
            <a:ext cx="9067800" cy="4343400"/>
          </a:xfrm>
          <a:prstGeom prst="rect">
            <a:avLst/>
          </a:prstGeom>
        </p:spPr>
        <p:txBody>
          <a:bodyPr spcFirstLastPara="1" wrap="square" lIns="91425" tIns="91425" rIns="91425" bIns="91425" anchor="t" anchorCtr="0">
            <a:noAutofit/>
          </a:bodyPr>
          <a:lstStyle/>
          <a:p>
            <a:pPr marL="342900" algn="just">
              <a:spcAft>
                <a:spcPts val="600"/>
              </a:spcAft>
              <a:buFont typeface="Wingdings" pitchFamily="2" charset="2"/>
              <a:buChar char="v"/>
            </a:pPr>
            <a:r>
              <a:rPr lang="en-US" sz="2400" b="1" dirty="0" err="1">
                <a:solidFill>
                  <a:schemeClr val="tx1"/>
                </a:solidFill>
                <a:latin typeface="Times New Roman" panose="02020603050405020304" pitchFamily="18" charset="0"/>
                <a:cs typeface="Times New Roman" panose="02020603050405020304" pitchFamily="18" charset="0"/>
              </a:rPr>
              <a:t>Mô</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hình</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cấu</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tạo</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của</a:t>
            </a:r>
            <a:r>
              <a:rPr lang="en-US" sz="2400" b="1" dirty="0">
                <a:solidFill>
                  <a:schemeClr val="tx1"/>
                </a:solidFill>
                <a:latin typeface="Times New Roman" panose="02020603050405020304" pitchFamily="18" charset="0"/>
                <a:cs typeface="Times New Roman" panose="02020603050405020304" pitchFamily="18" charset="0"/>
              </a:rPr>
              <a:t> 1 Flume Agent:</a:t>
            </a:r>
          </a:p>
          <a:p>
            <a:pPr lvl="0" algn="just"/>
            <a:r>
              <a:rPr lang="en-US" sz="2000" dirty="0">
                <a:solidFill>
                  <a:schemeClr val="tx1"/>
                </a:solidFill>
                <a:latin typeface="Times New Roman" panose="02020603050405020304" pitchFamily="18" charset="0"/>
                <a:cs typeface="Times New Roman" panose="02020603050405020304" pitchFamily="18" charset="0"/>
              </a:rPr>
              <a:t>Source: </a:t>
            </a:r>
            <a:r>
              <a:rPr lang="en-US" sz="2000" dirty="0" err="1">
                <a:solidFill>
                  <a:schemeClr val="tx1"/>
                </a:solidFill>
                <a:latin typeface="Times New Roman" panose="02020603050405020304" pitchFamily="18" charset="0"/>
                <a:cs typeface="Times New Roman" panose="02020603050405020304" pitchFamily="18" charset="0"/>
              </a:rPr>
              <a:t>đóng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vai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trò</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nhận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phân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tích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tổng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hợp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event </a:t>
            </a:r>
            <a:r>
              <a:rPr lang="en-US" sz="2000" dirty="0" err="1">
                <a:solidFill>
                  <a:schemeClr val="tx1"/>
                </a:solidFill>
                <a:latin typeface="Times New Roman" panose="02020603050405020304" pitchFamily="18" charset="0"/>
                <a:cs typeface="Times New Roman" panose="02020603050405020304" pitchFamily="18" charset="0"/>
              </a:rPr>
              <a:t>rồi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chuyển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chúng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vào</a:t>
            </a:r>
            <a:r>
              <a:rPr lang="en-US" sz="2000" dirty="0">
                <a:solidFill>
                  <a:schemeClr val="tx1"/>
                </a:solidFill>
                <a:latin typeface="Times New Roman" panose="02020603050405020304" pitchFamily="18" charset="0"/>
                <a:cs typeface="Times New Roman" panose="02020603050405020304" pitchFamily="18" charset="0"/>
              </a:rPr>
              <a:t> l</a:t>
            </a:r>
            <a:r>
              <a:rPr lang="vi-VN" sz="2000" dirty="0">
                <a:solidFill>
                  <a:schemeClr val="tx1"/>
                </a:solidFill>
                <a:latin typeface="Times New Roman" panose="02020603050405020304" pitchFamily="18" charset="0"/>
                <a:cs typeface="Times New Roman" panose="02020603050405020304" pitchFamily="18" charset="0"/>
              </a:rPr>
              <a:t>ư</a:t>
            </a:r>
            <a:r>
              <a:rPr lang="en-US" sz="2000" dirty="0">
                <a:solidFill>
                  <a:schemeClr val="tx1"/>
                </a:solidFill>
                <a:latin typeface="Times New Roman" panose="02020603050405020304" pitchFamily="18" charset="0"/>
                <a:cs typeface="Times New Roman" panose="02020603050405020304" pitchFamily="18" charset="0"/>
              </a:rPr>
              <a:t>u </a:t>
            </a:r>
            <a:r>
              <a:rPr lang="en-US" sz="2000" dirty="0" err="1">
                <a:solidFill>
                  <a:schemeClr val="tx1"/>
                </a:solidFill>
                <a:latin typeface="Times New Roman" panose="02020603050405020304" pitchFamily="18" charset="0"/>
                <a:cs typeface="Times New Roman" panose="02020603050405020304" pitchFamily="18" charset="0"/>
              </a:rPr>
              <a:t>trong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channel(s).</a:t>
            </a:r>
          </a:p>
          <a:p>
            <a:pPr lvl="0" algn="just"/>
            <a:r>
              <a:rPr lang="en-US" sz="2000" dirty="0">
                <a:solidFill>
                  <a:schemeClr val="tx1"/>
                </a:solidFill>
                <a:latin typeface="Times New Roman" panose="02020603050405020304" pitchFamily="18" charset="0"/>
                <a:cs typeface="Times New Roman" panose="02020603050405020304" pitchFamily="18" charset="0"/>
              </a:rPr>
              <a:t>Channel(s): </a:t>
            </a:r>
            <a:r>
              <a:rPr lang="en-US" sz="2000" dirty="0" err="1">
                <a:solidFill>
                  <a:schemeClr val="tx1"/>
                </a:solidFill>
                <a:latin typeface="Times New Roman" panose="02020603050405020304" pitchFamily="18" charset="0"/>
                <a:cs typeface="Times New Roman" panose="02020603050405020304" pitchFamily="18" charset="0"/>
              </a:rPr>
              <a:t>đóng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vai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trò</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như</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trạm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vận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chuyển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event </a:t>
            </a:r>
            <a:r>
              <a:rPr lang="en-US" sz="2000" dirty="0" err="1">
                <a:solidFill>
                  <a:schemeClr val="tx1"/>
                </a:solidFill>
                <a:latin typeface="Times New Roman" panose="02020603050405020304" pitchFamily="18" charset="0"/>
                <a:cs typeface="Times New Roman" panose="02020603050405020304" pitchFamily="18" charset="0"/>
              </a:rPr>
              <a:t>được</a:t>
            </a:r>
            <a:r>
              <a:rPr lang="en-US" sz="2000" dirty="0">
                <a:solidFill>
                  <a:schemeClr val="tx1"/>
                </a:solidFill>
                <a:latin typeface="Times New Roman" panose="02020603050405020304" pitchFamily="18" charset="0"/>
                <a:cs typeface="Times New Roman" panose="02020603050405020304" pitchFamily="18" charset="0"/>
              </a:rPr>
              <a:t> source </a:t>
            </a:r>
            <a:r>
              <a:rPr lang="en-US" sz="2000" dirty="0" err="1">
                <a:solidFill>
                  <a:schemeClr val="tx1"/>
                </a:solidFill>
                <a:latin typeface="Times New Roman" panose="02020603050405020304" pitchFamily="18" charset="0"/>
                <a:cs typeface="Times New Roman" panose="02020603050405020304" pitchFamily="18" charset="0"/>
              </a:rPr>
              <a:t>lấy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được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chuyển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tới</a:t>
            </a:r>
            <a:r>
              <a:rPr lang="en-US" sz="2000" dirty="0">
                <a:solidFill>
                  <a:schemeClr val="tx1"/>
                </a:solidFill>
                <a:latin typeface="Times New Roman" panose="02020603050405020304" pitchFamily="18" charset="0"/>
                <a:cs typeface="Times New Roman" panose="02020603050405020304" pitchFamily="18" charset="0"/>
              </a:rPr>
              <a:t> Sink(s) </a:t>
            </a:r>
            <a:r>
              <a:rPr lang="en-US" sz="2000" dirty="0" err="1">
                <a:solidFill>
                  <a:schemeClr val="tx1"/>
                </a:solidFill>
                <a:latin typeface="Times New Roman" panose="02020603050405020304" pitchFamily="18" charset="0"/>
                <a:cs typeface="Times New Roman" panose="02020603050405020304" pitchFamily="18" charset="0"/>
              </a:rPr>
              <a:t>để</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lưu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trữ</a:t>
            </a:r>
            <a:r>
              <a:rPr lang="en-US" sz="2000" dirty="0">
                <a:solidFill>
                  <a:schemeClr val="tx1"/>
                </a:solidFill>
                <a:latin typeface="Times New Roman" panose="02020603050405020304" pitchFamily="18" charset="0"/>
                <a:cs typeface="Times New Roman" panose="02020603050405020304" pitchFamily="18" charset="0"/>
              </a:rPr>
              <a:t>.</a:t>
            </a:r>
          </a:p>
          <a:p>
            <a:pPr lvl="0" algn="just"/>
            <a:r>
              <a:rPr lang="en-US" sz="2000" dirty="0">
                <a:solidFill>
                  <a:schemeClr val="tx1"/>
                </a:solidFill>
                <a:latin typeface="Times New Roman" panose="02020603050405020304" pitchFamily="18" charset="0"/>
                <a:cs typeface="Times New Roman" panose="02020603050405020304" pitchFamily="18" charset="0"/>
              </a:rPr>
              <a:t>Sink(s) </a:t>
            </a:r>
            <a:r>
              <a:rPr lang="en-US" sz="2000" dirty="0" err="1">
                <a:solidFill>
                  <a:schemeClr val="tx1"/>
                </a:solidFill>
                <a:latin typeface="Times New Roman" panose="02020603050405020304" pitchFamily="18" charset="0"/>
                <a:cs typeface="Times New Roman" panose="02020603050405020304" pitchFamily="18" charset="0"/>
              </a:rPr>
              <a:t>là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nơi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lưu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nhận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event </a:t>
            </a:r>
            <a:r>
              <a:rPr lang="en-US" sz="2000" dirty="0" err="1">
                <a:solidFill>
                  <a:schemeClr val="tx1"/>
                </a:solidFill>
                <a:latin typeface="Times New Roman" panose="02020603050405020304" pitchFamily="18" charset="0"/>
                <a:cs typeface="Times New Roman" panose="02020603050405020304" pitchFamily="18" charset="0"/>
              </a:rPr>
              <a:t>từ</a:t>
            </a:r>
            <a:r>
              <a:rPr lang="en-US" sz="2000" dirty="0">
                <a:solidFill>
                  <a:schemeClr val="tx1"/>
                </a:solidFill>
                <a:latin typeface="Times New Roman" panose="02020603050405020304" pitchFamily="18" charset="0"/>
                <a:cs typeface="Times New Roman" panose="02020603050405020304" pitchFamily="18" charset="0"/>
              </a:rPr>
              <a:t> Source </a:t>
            </a:r>
            <a:r>
              <a:rPr lang="en-US" sz="2000" dirty="0" err="1">
                <a:solidFill>
                  <a:schemeClr val="tx1"/>
                </a:solidFill>
                <a:latin typeface="Times New Roman" panose="02020603050405020304" pitchFamily="18" charset="0"/>
                <a:cs typeface="Times New Roman" panose="02020603050405020304" pitchFamily="18" charset="0"/>
              </a:rPr>
              <a:t>thông</a:t>
            </a:r>
            <a:r>
              <a:rPr lang="en-US" sz="2000" dirty="0">
                <a:solidFill>
                  <a:schemeClr val="tx1"/>
                </a:solidFill>
                <a:latin typeface="Times New Roman" panose="02020603050405020304" pitchFamily="18" charset="0"/>
                <a:cs typeface="Times New Roman" panose="02020603050405020304" pitchFamily="18" charset="0"/>
              </a:rPr>
              <a:t> qua </a:t>
            </a:r>
            <a:r>
              <a:rPr lang="en-US" sz="2000" dirty="0" err="1">
                <a:solidFill>
                  <a:schemeClr val="tx1"/>
                </a:solidFill>
                <a:latin typeface="Times New Roman" panose="02020603050405020304" pitchFamily="18" charset="0"/>
                <a:cs typeface="Times New Roman" panose="02020603050405020304" pitchFamily="18" charset="0"/>
              </a:rPr>
              <a:t>sự</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vận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chuyển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Channel(s).</a:t>
            </a:r>
          </a:p>
          <a:p>
            <a:pPr marL="285750" indent="-285750" algn="just">
              <a:spcAft>
                <a:spcPts val="600"/>
              </a:spcAft>
            </a:pPr>
            <a:endParaRPr sz="24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a:p>
        </p:txBody>
      </p:sp>
      <p:pic>
        <p:nvPicPr>
          <p:cNvPr id="6" name="Picture 5">
            <a:extLst>
              <a:ext uri="{FF2B5EF4-FFF2-40B4-BE49-F238E27FC236}">
                <a16:creationId xmlns:a16="http://schemas.microsoft.com/office/drawing/2014/main" id="{07556B37-628F-41EE-ADF2-00D04DDBEBD6}"/>
              </a:ext>
            </a:extLst>
          </p:cNvPr>
          <p:cNvPicPr/>
          <p:nvPr/>
        </p:nvPicPr>
        <p:blipFill>
          <a:blip r:embed="rId3"/>
          <a:stretch>
            <a:fillRect/>
          </a:stretch>
        </p:blipFill>
        <p:spPr>
          <a:xfrm>
            <a:off x="2049334" y="4263142"/>
            <a:ext cx="6781800" cy="2558415"/>
          </a:xfrm>
          <a:prstGeom prst="rect">
            <a:avLst/>
          </a:prstGeom>
        </p:spPr>
      </p:pic>
    </p:spTree>
    <p:extLst>
      <p:ext uri="{BB962C8B-B14F-4D97-AF65-F5344CB8AC3E}">
        <p14:creationId xmlns:p14="http://schemas.microsoft.com/office/powerpoint/2010/main" val="137286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animEffect transition="in" filter="fade">
                                      <p:cBhvr>
                                        <p:cTn id="7" dur="1000"/>
                                        <p:tgtEl>
                                          <p:spTgt spid="175">
                                            <p:txEl>
                                              <p:pRg st="1" end="1"/>
                                            </p:txEl>
                                          </p:spTgt>
                                        </p:tgtEl>
                                      </p:cBhvr>
                                    </p:animEffect>
                                    <p:anim calcmode="lin" valueType="num">
                                      <p:cBhvr>
                                        <p:cTn id="8"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2" end="2"/>
                                            </p:txEl>
                                          </p:spTgt>
                                        </p:tgtEl>
                                        <p:attrNameLst>
                                          <p:attrName>style.visibility</p:attrName>
                                        </p:attrNameLst>
                                      </p:cBhvr>
                                      <p:to>
                                        <p:strVal val="visible"/>
                                      </p:to>
                                    </p:set>
                                    <p:animEffect transition="in" filter="fade">
                                      <p:cBhvr>
                                        <p:cTn id="14" dur="1000"/>
                                        <p:tgtEl>
                                          <p:spTgt spid="175">
                                            <p:txEl>
                                              <p:pRg st="2" end="2"/>
                                            </p:txEl>
                                          </p:spTgt>
                                        </p:tgtEl>
                                      </p:cBhvr>
                                    </p:animEffect>
                                    <p:anim calcmode="lin" valueType="num">
                                      <p:cBhvr>
                                        <p:cTn id="15"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3" end="3"/>
                                            </p:txEl>
                                          </p:spTgt>
                                        </p:tgtEl>
                                        <p:attrNameLst>
                                          <p:attrName>style.visibility</p:attrName>
                                        </p:attrNameLst>
                                      </p:cBhvr>
                                      <p:to>
                                        <p:strVal val="visible"/>
                                      </p:to>
                                    </p:set>
                                    <p:animEffect transition="in" filter="fade">
                                      <p:cBhvr>
                                        <p:cTn id="21" dur="1000"/>
                                        <p:tgtEl>
                                          <p:spTgt spid="175">
                                            <p:txEl>
                                              <p:pRg st="3" end="3"/>
                                            </p:txEl>
                                          </p:spTgt>
                                        </p:tgtEl>
                                      </p:cBhvr>
                                    </p:animEffect>
                                    <p:anim calcmode="lin" valueType="num">
                                      <p:cBhvr>
                                        <p:cTn id="22"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Third, Apache Flume:</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228600" y="1447800"/>
            <a:ext cx="8382000" cy="4191000"/>
          </a:xfrm>
          <a:prstGeom prst="rect">
            <a:avLst/>
          </a:prstGeom>
        </p:spPr>
        <p:txBody>
          <a:bodyPr spcFirstLastPara="1" wrap="square" lIns="91425" tIns="91425" rIns="91425" bIns="91425" anchor="t" anchorCtr="0">
            <a:noAutofit/>
          </a:bodyPr>
          <a:lstStyle/>
          <a:p>
            <a:pPr>
              <a:buFont typeface="Wingdings" pitchFamily="2" charset="2"/>
              <a:buChar char="v"/>
            </a:pPr>
            <a:r>
              <a:rPr lang="en-US" sz="2000" b="1" dirty="0" err="1">
                <a:solidFill>
                  <a:schemeClr val="tx1"/>
                </a:solidFill>
                <a:latin typeface="Times New Roman" panose="02020603050405020304" pitchFamily="18" charset="0"/>
                <a:cs typeface="Times New Roman" panose="02020603050405020304" pitchFamily="18" charset="0"/>
              </a:rPr>
              <a:t>Mô</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hình</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dữ</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liệu</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luồng</a:t>
            </a:r>
            <a:r>
              <a:rPr lang="en-US" sz="2000" b="1" dirty="0">
                <a:solidFill>
                  <a:schemeClr val="tx1"/>
                </a:solidFill>
                <a:latin typeface="Times New Roman" panose="02020603050405020304" pitchFamily="18" charset="0"/>
                <a:cs typeface="Times New Roman" panose="02020603050405020304" pitchFamily="18" charset="0"/>
              </a:rPr>
              <a:t>:</a:t>
            </a:r>
            <a:endParaRPr lang="en-US" sz="2000" dirty="0">
              <a:solidFill>
                <a:schemeClr val="tx1"/>
              </a:solidFill>
              <a:latin typeface="Times New Roman" panose="02020603050405020304" pitchFamily="18" charset="0"/>
              <a:cs typeface="Times New Roman" panose="02020603050405020304" pitchFamily="18" charset="0"/>
            </a:endParaRPr>
          </a:p>
          <a:p>
            <a:pPr lvl="0"/>
            <a:r>
              <a:rPr lang="en-US" sz="2000" dirty="0" err="1">
                <a:solidFill>
                  <a:schemeClr val="tx1"/>
                </a:solidFill>
                <a:latin typeface="Times New Roman" panose="02020603050405020304" pitchFamily="18" charset="0"/>
                <a:cs typeface="Times New Roman" panose="02020603050405020304" pitchFamily="18" charset="0"/>
              </a:rPr>
              <a:t>Một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sự</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biến</a:t>
            </a:r>
            <a:r>
              <a:rPr lang="en-US" sz="2000" dirty="0">
                <a:solidFill>
                  <a:schemeClr val="tx1"/>
                </a:solidFill>
                <a:latin typeface="Times New Roman" panose="02020603050405020304" pitchFamily="18" charset="0"/>
                <a:cs typeface="Times New Roman" panose="02020603050405020304" pitchFamily="18" charset="0"/>
              </a:rPr>
              <a:t> Flume </a:t>
            </a:r>
            <a:r>
              <a:rPr lang="en-US" sz="2000" dirty="0" err="1">
                <a:solidFill>
                  <a:schemeClr val="tx1"/>
                </a:solidFill>
                <a:latin typeface="Times New Roman" panose="02020603050405020304" pitchFamily="18" charset="0"/>
                <a:cs typeface="Times New Roman" panose="02020603050405020304" pitchFamily="18" charset="0"/>
              </a:rPr>
              <a:t>có</a:t>
            </a:r>
            <a:r>
              <a:rPr lang="en-US" sz="2000" dirty="0">
                <a:solidFill>
                  <a:schemeClr val="tx1"/>
                </a:solidFill>
                <a:latin typeface="Times New Roman" panose="02020603050405020304" pitchFamily="18" charset="0"/>
                <a:cs typeface="Times New Roman" panose="02020603050405020304" pitchFamily="18" charset="0"/>
              </a:rPr>
              <a:t> 3 </a:t>
            </a:r>
            <a:r>
              <a:rPr lang="en-US" sz="2000" dirty="0" err="1">
                <a:solidFill>
                  <a:schemeClr val="tx1"/>
                </a:solidFill>
                <a:latin typeface="Times New Roman" panose="02020603050405020304" pitchFamily="18" charset="0"/>
                <a:cs typeface="Times New Roman" panose="02020603050405020304" pitchFamily="18" charset="0"/>
              </a:rPr>
              <a:t>thành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phần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chính</a:t>
            </a:r>
            <a:r>
              <a:rPr lang="en-US" sz="2000" dirty="0">
                <a:solidFill>
                  <a:schemeClr val="tx1"/>
                </a:solidFill>
                <a:latin typeface="Times New Roman" panose="02020603050405020304" pitchFamily="18" charset="0"/>
                <a:cs typeface="Times New Roman" panose="02020603050405020304" pitchFamily="18" charset="0"/>
              </a:rPr>
              <a:t>: source, channel </a:t>
            </a:r>
            <a:r>
              <a:rPr lang="en-US" sz="2000" dirty="0" err="1">
                <a:solidFill>
                  <a:schemeClr val="tx1"/>
                </a:solidFill>
                <a:latin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cs typeface="Times New Roman" panose="02020603050405020304" pitchFamily="18" charset="0"/>
              </a:rPr>
              <a:t> sink.</a:t>
            </a:r>
          </a:p>
          <a:p>
            <a:pPr lvl="0"/>
            <a:r>
              <a:rPr lang="en-US" sz="2000" dirty="0">
                <a:solidFill>
                  <a:schemeClr val="tx1"/>
                </a:solidFill>
                <a:latin typeface="Times New Roman" panose="02020603050405020304" pitchFamily="18" charset="0"/>
                <a:cs typeface="Times New Roman" panose="02020603050405020304" pitchFamily="18" charset="0"/>
              </a:rPr>
              <a:t>Source: </a:t>
            </a:r>
            <a:r>
              <a:rPr lang="vi-VN" sz="2000" dirty="0">
                <a:solidFill>
                  <a:schemeClr val="tx1"/>
                </a:solidFill>
                <a:latin typeface="Times New Roman" panose="02020603050405020304" pitchFamily="18" charset="0"/>
                <a:cs typeface="Times New Roman" panose="02020603050405020304" pitchFamily="18" charset="0"/>
              </a:rPr>
              <a:t> xử lý các sự kiện được một nguồn bên ngoài</a:t>
            </a:r>
            <a:r>
              <a:rPr lang="en-US" sz="2000" dirty="0">
                <a:solidFill>
                  <a:schemeClr val="tx1"/>
                </a:solidFill>
                <a:latin typeface="Times New Roman" panose="02020603050405020304" pitchFamily="18" charset="0"/>
                <a:cs typeface="Times New Roman" panose="02020603050405020304" pitchFamily="18" charset="0"/>
              </a:rPr>
              <a:t>.</a:t>
            </a:r>
          </a:p>
          <a:p>
            <a:pPr lvl="0"/>
            <a:r>
              <a:rPr lang="en-US" sz="2000" dirty="0">
                <a:solidFill>
                  <a:schemeClr val="tx1"/>
                </a:solidFill>
                <a:latin typeface="Times New Roman" panose="02020603050405020304" pitchFamily="18" charset="0"/>
                <a:cs typeface="Times New Roman" panose="02020603050405020304" pitchFamily="18" charset="0"/>
              </a:rPr>
              <a:t>Channel: </a:t>
            </a:r>
            <a:r>
              <a:rPr lang="en-US" sz="2000" dirty="0" err="1">
                <a:solidFill>
                  <a:schemeClr val="tx1"/>
                </a:solidFill>
                <a:latin typeface="Times New Roman" panose="02020603050405020304" pitchFamily="18" charset="0"/>
                <a:cs typeface="Times New Roman" panose="02020603050405020304" pitchFamily="18" charset="0"/>
              </a:rPr>
              <a:t>để</a:t>
            </a:r>
            <a:r>
              <a:rPr lang="en-US" sz="2000" dirty="0">
                <a:solidFill>
                  <a:schemeClr val="tx1"/>
                </a:solidFill>
                <a:latin typeface="Times New Roman" panose="02020603050405020304" pitchFamily="18" charset="0"/>
                <a:cs typeface="Times New Roman" panose="02020603050405020304" pitchFamily="18" charset="0"/>
              </a:rPr>
              <a:t> l</a:t>
            </a:r>
            <a:r>
              <a:rPr lang="vi-VN" sz="2000" dirty="0">
                <a:solidFill>
                  <a:schemeClr val="tx1"/>
                </a:solidFill>
                <a:latin typeface="Times New Roman" panose="02020603050405020304" pitchFamily="18" charset="0"/>
                <a:cs typeface="Times New Roman" panose="02020603050405020304" pitchFamily="18" charset="0"/>
              </a:rPr>
              <a:t>ư</a:t>
            </a:r>
            <a:r>
              <a:rPr lang="en-US" sz="2000" dirty="0">
                <a:solidFill>
                  <a:schemeClr val="tx1"/>
                </a:solidFill>
                <a:latin typeface="Times New Roman" panose="02020603050405020304" pitchFamily="18" charset="0"/>
                <a:cs typeface="Times New Roman" panose="02020603050405020304" pitchFamily="18" charset="0"/>
              </a:rPr>
              <a:t>u </a:t>
            </a:r>
            <a:r>
              <a:rPr lang="en-US" sz="2000" dirty="0" err="1">
                <a:solidFill>
                  <a:schemeClr val="tx1"/>
                </a:solidFill>
                <a:latin typeface="Times New Roman" panose="02020603050405020304" pitchFamily="18" charset="0"/>
                <a:cs typeface="Times New Roman" panose="02020603050405020304" pitchFamily="18" charset="0"/>
              </a:rPr>
              <a:t>trữ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sự</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kiện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source.</a:t>
            </a:r>
          </a:p>
          <a:p>
            <a:pPr lvl="0"/>
            <a:r>
              <a:rPr lang="en-US" sz="2000" dirty="0">
                <a:solidFill>
                  <a:schemeClr val="tx1"/>
                </a:solidFill>
                <a:latin typeface="Times New Roman" panose="02020603050405020304" pitchFamily="18" charset="0"/>
                <a:cs typeface="Times New Roman" panose="02020603050405020304" pitchFamily="18" charset="0"/>
              </a:rPr>
              <a:t>Sink: </a:t>
            </a:r>
            <a:r>
              <a:rPr lang="vi-VN" sz="2000" dirty="0">
                <a:solidFill>
                  <a:schemeClr val="tx1"/>
                </a:solidFill>
                <a:latin typeface="Times New Roman" panose="02020603050405020304" pitchFamily="18" charset="0"/>
                <a:cs typeface="Times New Roman" panose="02020603050405020304" pitchFamily="18" charset="0"/>
              </a:rPr>
              <a:t> trích xuất sự kiện từ một channel và đưa nó vào một kho chứa ngoại biên như HDFS</a:t>
            </a:r>
            <a:r>
              <a:rPr lang="en-US" sz="2000" dirty="0">
                <a:solidFill>
                  <a:schemeClr val="tx1"/>
                </a:solidFill>
                <a:latin typeface="Times New Roman" panose="02020603050405020304" pitchFamily="18" charset="0"/>
                <a:cs typeface="Times New Roman" panose="02020603050405020304" pitchFamily="18" charset="0"/>
              </a:rPr>
              <a:t>.</a:t>
            </a:r>
          </a:p>
          <a:p>
            <a:pPr lvl="0"/>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a:p>
        </p:txBody>
      </p:sp>
      <p:pic>
        <p:nvPicPr>
          <p:cNvPr id="5" name="Picture 4">
            <a:extLst>
              <a:ext uri="{FF2B5EF4-FFF2-40B4-BE49-F238E27FC236}">
                <a16:creationId xmlns:a16="http://schemas.microsoft.com/office/drawing/2014/main" id="{25A30AE4-9651-4BBF-B6BC-D478E5D832C5}"/>
              </a:ext>
            </a:extLst>
          </p:cNvPr>
          <p:cNvPicPr/>
          <p:nvPr/>
        </p:nvPicPr>
        <p:blipFill>
          <a:blip r:embed="rId3"/>
          <a:stretch>
            <a:fillRect/>
          </a:stretch>
        </p:blipFill>
        <p:spPr>
          <a:xfrm>
            <a:off x="304800" y="3969224"/>
            <a:ext cx="8328184" cy="2479584"/>
          </a:xfrm>
          <a:prstGeom prst="rect">
            <a:avLst/>
          </a:prstGeom>
        </p:spPr>
      </p:pic>
    </p:spTree>
    <p:extLst>
      <p:ext uri="{BB962C8B-B14F-4D97-AF65-F5344CB8AC3E}">
        <p14:creationId xmlns:p14="http://schemas.microsoft.com/office/powerpoint/2010/main" val="163007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animEffect transition="in" filter="fade">
                                      <p:cBhvr>
                                        <p:cTn id="7" dur="1000"/>
                                        <p:tgtEl>
                                          <p:spTgt spid="175">
                                            <p:txEl>
                                              <p:pRg st="1" end="1"/>
                                            </p:txEl>
                                          </p:spTgt>
                                        </p:tgtEl>
                                      </p:cBhvr>
                                    </p:animEffect>
                                    <p:anim calcmode="lin" valueType="num">
                                      <p:cBhvr>
                                        <p:cTn id="8"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2" end="2"/>
                                            </p:txEl>
                                          </p:spTgt>
                                        </p:tgtEl>
                                        <p:attrNameLst>
                                          <p:attrName>style.visibility</p:attrName>
                                        </p:attrNameLst>
                                      </p:cBhvr>
                                      <p:to>
                                        <p:strVal val="visible"/>
                                      </p:to>
                                    </p:set>
                                    <p:animEffect transition="in" filter="fade">
                                      <p:cBhvr>
                                        <p:cTn id="14" dur="1000"/>
                                        <p:tgtEl>
                                          <p:spTgt spid="175">
                                            <p:txEl>
                                              <p:pRg st="2" end="2"/>
                                            </p:txEl>
                                          </p:spTgt>
                                        </p:tgtEl>
                                      </p:cBhvr>
                                    </p:animEffect>
                                    <p:anim calcmode="lin" valueType="num">
                                      <p:cBhvr>
                                        <p:cTn id="15"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3" end="3"/>
                                            </p:txEl>
                                          </p:spTgt>
                                        </p:tgtEl>
                                        <p:attrNameLst>
                                          <p:attrName>style.visibility</p:attrName>
                                        </p:attrNameLst>
                                      </p:cBhvr>
                                      <p:to>
                                        <p:strVal val="visible"/>
                                      </p:to>
                                    </p:set>
                                    <p:animEffect transition="in" filter="fade">
                                      <p:cBhvr>
                                        <p:cTn id="21" dur="1000"/>
                                        <p:tgtEl>
                                          <p:spTgt spid="175">
                                            <p:txEl>
                                              <p:pRg st="3" end="3"/>
                                            </p:txEl>
                                          </p:spTgt>
                                        </p:tgtEl>
                                      </p:cBhvr>
                                    </p:animEffect>
                                    <p:anim calcmode="lin" valueType="num">
                                      <p:cBhvr>
                                        <p:cTn id="22"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4" end="4"/>
                                            </p:txEl>
                                          </p:spTgt>
                                        </p:tgtEl>
                                        <p:attrNameLst>
                                          <p:attrName>style.visibility</p:attrName>
                                        </p:attrNameLst>
                                      </p:cBhvr>
                                      <p:to>
                                        <p:strVal val="visible"/>
                                      </p:to>
                                    </p:set>
                                    <p:animEffect transition="in" filter="fade">
                                      <p:cBhvr>
                                        <p:cTn id="28" dur="1000"/>
                                        <p:tgtEl>
                                          <p:spTgt spid="175">
                                            <p:txEl>
                                              <p:pRg st="4" end="4"/>
                                            </p:txEl>
                                          </p:spTgt>
                                        </p:tgtEl>
                                      </p:cBhvr>
                                    </p:animEffect>
                                    <p:anim calcmode="lin" valueType="num">
                                      <p:cBhvr>
                                        <p:cTn id="29" dur="1000" fill="hold"/>
                                        <p:tgtEl>
                                          <p:spTgt spid="17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Third, Apache Flume:</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152400" y="1447800"/>
            <a:ext cx="8839200" cy="5029200"/>
          </a:xfrm>
          <a:prstGeom prst="rect">
            <a:avLst/>
          </a:prstGeom>
        </p:spPr>
        <p:txBody>
          <a:bodyPr spcFirstLastPara="1" wrap="square" lIns="91425" tIns="91425" rIns="91425" bIns="91425" anchor="t" anchorCtr="0">
            <a:noAutofit/>
          </a:bodyPr>
          <a:lstStyle/>
          <a:p>
            <a:pPr marL="0">
              <a:spcBef>
                <a:spcPts val="1200"/>
              </a:spcBef>
              <a:spcAft>
                <a:spcPts val="1200"/>
              </a:spcAft>
              <a:buFont typeface="Wingdings" pitchFamily="2" charset="2"/>
              <a:buChar char="v"/>
            </a:pPr>
            <a:r>
              <a:rPr lang="en-US" sz="2400" b="1" dirty="0" err="1">
                <a:solidFill>
                  <a:schemeClr val="tx1"/>
                </a:solidFill>
                <a:latin typeface="Times New Roman" panose="02020603050405020304" pitchFamily="18" charset="0"/>
                <a:cs typeface="Times New Roman" panose="02020603050405020304" pitchFamily="18" charset="0"/>
              </a:rPr>
              <a:t>Mô</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hình</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đa</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luồng</a:t>
            </a:r>
            <a:r>
              <a:rPr lang="en-US" sz="2400" b="1" dirty="0">
                <a:solidFill>
                  <a:schemeClr val="tx1"/>
                </a:solidFill>
                <a:latin typeface="Times New Roman" panose="02020603050405020304" pitchFamily="18" charset="0"/>
                <a:cs typeface="Times New Roman" panose="02020603050405020304" pitchFamily="18" charset="0"/>
              </a:rPr>
              <a:t> multi-hop:</a:t>
            </a:r>
            <a:endParaRPr lang="en-US" sz="2400" b="1" i="1" dirty="0">
              <a:solidFill>
                <a:schemeClr val="tx1"/>
              </a:solidFill>
              <a:latin typeface="Times New Roman" panose="02020603050405020304" pitchFamily="18" charset="0"/>
              <a:cs typeface="Times New Roman" panose="02020603050405020304" pitchFamily="18" charset="0"/>
            </a:endParaRPr>
          </a:p>
          <a:p>
            <a:pPr marL="0" algn="just">
              <a:spcBef>
                <a:spcPts val="1200"/>
              </a:spcBef>
              <a:spcAft>
                <a:spcPts val="1200"/>
              </a:spcAft>
            </a:pPr>
            <a:r>
              <a:rPr lang="vi-VN" sz="2400" dirty="0">
                <a:solidFill>
                  <a:schemeClr val="tx1"/>
                </a:solidFill>
                <a:latin typeface="Times New Roman" panose="02020603050405020304" pitchFamily="18" charset="0"/>
                <a:cs typeface="Times New Roman" panose="02020603050405020304" pitchFamily="18" charset="0"/>
              </a:rPr>
              <a:t>Flume cho phép người dùng xây dựng luồng multi-hop nơi các sự kiện di chuyển qua hàng loạt tác nhân trước khi tới đích cuối. </a:t>
            </a:r>
            <a:endParaRPr lang="en-US" sz="2400" dirty="0">
              <a:solidFill>
                <a:schemeClr val="tx1"/>
              </a:solidFill>
              <a:latin typeface="Times New Roman" panose="02020603050405020304" pitchFamily="18" charset="0"/>
              <a:cs typeface="Times New Roman" panose="02020603050405020304" pitchFamily="18" charset="0"/>
            </a:endParaRPr>
          </a:p>
          <a:p>
            <a:pPr marL="0" algn="just">
              <a:spcBef>
                <a:spcPts val="1200"/>
              </a:spcBef>
              <a:spcAft>
                <a:spcPts val="1200"/>
              </a:spcAft>
            </a:pPr>
            <a:r>
              <a:rPr lang="vi-VN" sz="2400" dirty="0">
                <a:solidFill>
                  <a:schemeClr val="tx1"/>
                </a:solidFill>
                <a:latin typeface="Times New Roman" panose="02020603050405020304" pitchFamily="18" charset="0"/>
                <a:cs typeface="Times New Roman" panose="02020603050405020304" pitchFamily="18" charset="0"/>
              </a:rPr>
              <a:t>Trong trường hợp của luồng multi-hop, bộ phận sink và source của hop trước đó đều chạy quy trình quản trị để đảm bảo dữ liệu được lưu trữ an toàn trong channel của hop tiếp theo.</a:t>
            </a:r>
            <a:endParaRPr lang="en-US" sz="2400" dirty="0">
              <a:solidFill>
                <a:schemeClr val="tx1"/>
              </a:solidFill>
              <a:latin typeface="Times New Roman" panose="02020603050405020304" pitchFamily="18" charset="0"/>
              <a:cs typeface="Times New Roman" panose="02020603050405020304" pitchFamily="18" charset="0"/>
            </a:endParaRPr>
          </a:p>
          <a:p>
            <a:endParaRPr lang="en-US" sz="2400" dirty="0">
              <a:solidFill>
                <a:schemeClr val="tx1"/>
              </a:solidFill>
              <a:latin typeface="Times New Roman" panose="02020603050405020304" pitchFamily="18" charset="0"/>
              <a:cs typeface="Times New Roman" panose="02020603050405020304" pitchFamily="18" charset="0"/>
            </a:endParaRPr>
          </a:p>
          <a:p>
            <a:pPr lvl="0"/>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a:p>
        </p:txBody>
      </p:sp>
      <p:pic>
        <p:nvPicPr>
          <p:cNvPr id="6" name="Picture 5">
            <a:extLst>
              <a:ext uri="{FF2B5EF4-FFF2-40B4-BE49-F238E27FC236}">
                <a16:creationId xmlns:a16="http://schemas.microsoft.com/office/drawing/2014/main" id="{98E3E5FE-4B14-4DE2-9615-A2EE4E072D88}"/>
              </a:ext>
            </a:extLst>
          </p:cNvPr>
          <p:cNvPicPr/>
          <p:nvPr/>
        </p:nvPicPr>
        <p:blipFill>
          <a:blip r:embed="rId3"/>
          <a:stretch>
            <a:fillRect/>
          </a:stretch>
        </p:blipFill>
        <p:spPr>
          <a:xfrm>
            <a:off x="152400" y="4648200"/>
            <a:ext cx="5943600" cy="2076450"/>
          </a:xfrm>
          <a:prstGeom prst="rect">
            <a:avLst/>
          </a:prstGeom>
        </p:spPr>
      </p:pic>
    </p:spTree>
    <p:extLst>
      <p:ext uri="{BB962C8B-B14F-4D97-AF65-F5344CB8AC3E}">
        <p14:creationId xmlns:p14="http://schemas.microsoft.com/office/powerpoint/2010/main" val="107869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animEffect transition="in" filter="fade">
                                      <p:cBhvr>
                                        <p:cTn id="7" dur="1000"/>
                                        <p:tgtEl>
                                          <p:spTgt spid="175">
                                            <p:txEl>
                                              <p:pRg st="1" end="1"/>
                                            </p:txEl>
                                          </p:spTgt>
                                        </p:tgtEl>
                                      </p:cBhvr>
                                    </p:animEffect>
                                    <p:anim calcmode="lin" valueType="num">
                                      <p:cBhvr>
                                        <p:cTn id="8"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2" end="2"/>
                                            </p:txEl>
                                          </p:spTgt>
                                        </p:tgtEl>
                                        <p:attrNameLst>
                                          <p:attrName>style.visibility</p:attrName>
                                        </p:attrNameLst>
                                      </p:cBhvr>
                                      <p:to>
                                        <p:strVal val="visible"/>
                                      </p:to>
                                    </p:set>
                                    <p:animEffect transition="in" filter="fade">
                                      <p:cBhvr>
                                        <p:cTn id="14" dur="1000"/>
                                        <p:tgtEl>
                                          <p:spTgt spid="175">
                                            <p:txEl>
                                              <p:pRg st="2" end="2"/>
                                            </p:txEl>
                                          </p:spTgt>
                                        </p:tgtEl>
                                      </p:cBhvr>
                                    </p:animEffect>
                                    <p:anim calcmode="lin" valueType="num">
                                      <p:cBhvr>
                                        <p:cTn id="15"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Third, Apache Flume:</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29570" y="4038600"/>
            <a:ext cx="7209430" cy="2057400"/>
          </a:xfrm>
          <a:prstGeom prst="rect">
            <a:avLst/>
          </a:prstGeom>
        </p:spPr>
        <p:txBody>
          <a:bodyPr spcFirstLastPara="1" wrap="square" lIns="91425" tIns="91425" rIns="91425" bIns="91425" anchor="t" anchorCtr="0">
            <a:noAutofit/>
          </a:bodyPr>
          <a:lstStyle/>
          <a:p>
            <a:pPr algn="just"/>
            <a:r>
              <a:rPr lang="vi-VN" sz="2000" dirty="0">
                <a:solidFill>
                  <a:schemeClr val="tx1"/>
                </a:solidFill>
                <a:latin typeface="+mj-lt"/>
              </a:rPr>
              <a:t>Cấu trúc hình học này cho phép Flume kiểm soát mức độ lưu trữ trong hệ thống bằng cách đẩy ra nếu cần thiết, trong khi vẫn cho phép ứng dụng ghi dữ liệu</a:t>
            </a:r>
            <a:r>
              <a:rPr lang="en-US" sz="2000" dirty="0">
                <a:solidFill>
                  <a:schemeClr val="tx1"/>
                </a:solidFill>
                <a:latin typeface="+mj-lt"/>
              </a:rPr>
              <a:t>.</a:t>
            </a:r>
          </a:p>
          <a:p>
            <a:pPr lvl="0"/>
            <a:endParaRPr lang="en-US" sz="2400" dirty="0">
              <a:solidFill>
                <a:schemeClr val="tx1"/>
              </a:solidFill>
              <a:latin typeface="Times New Roman" panose="02020603050405020304" pitchFamily="18" charset="0"/>
              <a:cs typeface="Times New Roman" panose="02020603050405020304" pitchFamily="18" charset="0"/>
            </a:endParaRPr>
          </a:p>
          <a:p>
            <a:pPr lvl="0"/>
            <a:endParaRPr lang="en-US" sz="2400" dirty="0">
              <a:solidFill>
                <a:schemeClr val="tx1"/>
              </a:solidFill>
              <a:latin typeface="Times New Roman" panose="02020603050405020304" pitchFamily="18" charset="0"/>
              <a:cs typeface="Times New Roman" panose="02020603050405020304" pitchFamily="18" charset="0"/>
            </a:endParaRPr>
          </a:p>
          <a:p>
            <a:pPr marL="285750" indent="-285750" algn="just">
              <a:spcAft>
                <a:spcPts val="600"/>
              </a:spcAft>
            </a:pPr>
            <a:endParaRPr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69</a:t>
            </a:fld>
            <a:endParaRPr/>
          </a:p>
        </p:txBody>
      </p:sp>
      <p:pic>
        <p:nvPicPr>
          <p:cNvPr id="6" name="Picture 5">
            <a:extLst>
              <a:ext uri="{FF2B5EF4-FFF2-40B4-BE49-F238E27FC236}">
                <a16:creationId xmlns:a16="http://schemas.microsoft.com/office/drawing/2014/main" id="{E829299B-956C-4994-B8AA-C860E9DBB49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524000"/>
            <a:ext cx="5638800" cy="2209799"/>
          </a:xfrm>
          <a:prstGeom prst="rect">
            <a:avLst/>
          </a:prstGeom>
          <a:noFill/>
        </p:spPr>
      </p:pic>
    </p:spTree>
    <p:extLst>
      <p:ext uri="{BB962C8B-B14F-4D97-AF65-F5344CB8AC3E}">
        <p14:creationId xmlns:p14="http://schemas.microsoft.com/office/powerpoint/2010/main" val="335549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Tình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Hình</a:t>
            </a:r>
            <a:r>
              <a:rPr lang="en-US" dirty="0">
                <a:solidFill>
                  <a:schemeClr val="accent1">
                    <a:lumMod val="50000"/>
                  </a:schemeClr>
                </a:solidFill>
                <a:effectLst>
                  <a:outerShdw blurRad="38100" dist="38100" dir="2700000" algn="tl">
                    <a:srgbClr val="000000">
                      <a:alpha val="43137"/>
                    </a:srgbClr>
                  </a:outerShdw>
                </a:effectLst>
                <a:latin typeface="+mn-lt"/>
              </a:rPr>
              <a:t> Big Data </a:t>
            </a:r>
            <a:r>
              <a:rPr lang="en-US" dirty="0" err="1">
                <a:solidFill>
                  <a:schemeClr val="accent1">
                    <a:lumMod val="50000"/>
                  </a:schemeClr>
                </a:solidFill>
                <a:effectLst>
                  <a:outerShdw blurRad="38100" dist="38100" dir="2700000" algn="tl">
                    <a:srgbClr val="000000">
                      <a:alpha val="43137"/>
                    </a:srgbClr>
                  </a:outerShdw>
                </a:effectLst>
                <a:latin typeface="+mn-lt"/>
              </a:rPr>
              <a:t>Hiện</a:t>
            </a:r>
            <a:r>
              <a:rPr lang="en-US" dirty="0">
                <a:solidFill>
                  <a:schemeClr val="accent1">
                    <a:lumMod val="50000"/>
                  </a:schemeClr>
                </a:solidFill>
                <a:effectLst>
                  <a:outerShdw blurRad="38100" dist="38100" dir="2700000" algn="tl">
                    <a:srgbClr val="000000">
                      <a:alpha val="43137"/>
                    </a:srgbClr>
                  </a:outerShdw>
                </a:effectLst>
                <a:latin typeface="+mn-lt"/>
              </a:rPr>
              <a:t> Nay</a:t>
            </a:r>
          </a:p>
        </p:txBody>
      </p:sp>
      <p:sp>
        <p:nvSpPr>
          <p:cNvPr id="175" name="Google Shape;175;p13"/>
          <p:cNvSpPr txBox="1">
            <a:spLocks noGrp="1"/>
          </p:cNvSpPr>
          <p:nvPr>
            <p:ph type="body" idx="1"/>
          </p:nvPr>
        </p:nvSpPr>
        <p:spPr>
          <a:xfrm>
            <a:off x="228600" y="1524000"/>
            <a:ext cx="8458200" cy="3810000"/>
          </a:xfrm>
          <a:prstGeom prst="rect">
            <a:avLst/>
          </a:prstGeom>
        </p:spPr>
        <p:txBody>
          <a:bodyPr spcFirstLastPara="1" wrap="square" lIns="91425" tIns="91425" rIns="91425" bIns="91425" anchor="t" anchorCtr="0">
            <a:noAutofit/>
          </a:bodyPr>
          <a:lstStyle/>
          <a:p>
            <a:pPr marL="285750" indent="-285750" algn="just">
              <a:lnSpc>
                <a:spcPct val="150000"/>
              </a:lnSpc>
              <a:spcAft>
                <a:spcPts val="600"/>
              </a:spcAft>
            </a:pPr>
            <a:r>
              <a:rPr lang="en-US" sz="2000" dirty="0">
                <a:solidFill>
                  <a:schemeClr val="tx1"/>
                </a:solidFill>
                <a:latin typeface="Times New Roman" panose="02020603050405020304" pitchFamily="18" charset="0"/>
                <a:cs typeface="Times New Roman" panose="02020603050405020304" pitchFamily="18" charset="0"/>
              </a:rPr>
              <a:t>Theo </a:t>
            </a:r>
            <a:r>
              <a:rPr lang="en-US" sz="2000" dirty="0" err="1">
                <a:solidFill>
                  <a:schemeClr val="tx1"/>
                </a:solidFill>
                <a:latin typeface="Times New Roman" panose="02020603050405020304" pitchFamily="18" charset="0"/>
                <a:cs typeface="Times New Roman" panose="02020603050405020304" pitchFamily="18" charset="0"/>
              </a:rPr>
              <a:t>tài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Intel </a:t>
            </a:r>
            <a:r>
              <a:rPr lang="en-US" sz="2000" dirty="0" err="1">
                <a:solidFill>
                  <a:schemeClr val="tx1"/>
                </a:solidFill>
                <a:latin typeface="Times New Roman" panose="02020603050405020304" pitchFamily="18" charset="0"/>
                <a:cs typeface="Times New Roman" panose="02020603050405020304" pitchFamily="18" charset="0"/>
              </a:rPr>
              <a:t>vào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tháng</a:t>
            </a:r>
            <a:r>
              <a:rPr lang="en-US" sz="2000" dirty="0">
                <a:solidFill>
                  <a:schemeClr val="tx1"/>
                </a:solidFill>
                <a:latin typeface="Times New Roman" panose="02020603050405020304" pitchFamily="18" charset="0"/>
                <a:cs typeface="Times New Roman" panose="02020603050405020304" pitchFamily="18" charset="0"/>
              </a:rPr>
              <a:t> 09/2013:</a:t>
            </a:r>
          </a:p>
          <a:p>
            <a:pPr marL="457200" lvl="1" indent="0" algn="just">
              <a:lnSpc>
                <a:spcPct val="150000"/>
              </a:lnSpc>
              <a:spcAft>
                <a:spcPts val="600"/>
              </a:spcAft>
              <a:buNone/>
            </a:pPr>
            <a:r>
              <a:rPr lang="en-US" sz="2000" dirty="0" err="1">
                <a:solidFill>
                  <a:schemeClr val="tx1"/>
                </a:solidFill>
                <a:latin typeface="Times New Roman" panose="02020603050405020304" pitchFamily="18" charset="0"/>
                <a:cs typeface="Times New Roman" panose="02020603050405020304" pitchFamily="18" charset="0"/>
              </a:rPr>
              <a:t>Thế</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giới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đang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tạo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ra</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1 Petabyte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trong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mỗi</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11 </a:t>
            </a:r>
            <a:r>
              <a:rPr lang="en-US" sz="2000" b="1" dirty="0" err="1">
                <a:solidFill>
                  <a:schemeClr val="tx1"/>
                </a:solidFill>
                <a:latin typeface="Times New Roman" panose="02020603050405020304" pitchFamily="18" charset="0"/>
                <a:cs typeface="Times New Roman" panose="02020603050405020304" pitchFamily="18" charset="0"/>
              </a:rPr>
              <a:t>giây</a:t>
            </a:r>
            <a:r>
              <a:rPr lang="en-US" sz="2000" b="1"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tương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đương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với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một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đoạn</a:t>
            </a:r>
            <a:r>
              <a:rPr lang="en-US" sz="2000" dirty="0">
                <a:solidFill>
                  <a:schemeClr val="tx1"/>
                </a:solidFill>
                <a:latin typeface="Times New Roman" panose="02020603050405020304" pitchFamily="18" charset="0"/>
                <a:cs typeface="Times New Roman" panose="02020603050405020304" pitchFamily="18" charset="0"/>
              </a:rPr>
              <a:t> video HD </a:t>
            </a:r>
            <a:r>
              <a:rPr lang="en-US" sz="2000" dirty="0" err="1">
                <a:solidFill>
                  <a:schemeClr val="tx1"/>
                </a:solidFill>
                <a:latin typeface="Times New Roman" panose="02020603050405020304" pitchFamily="18" charset="0"/>
                <a:cs typeface="Times New Roman" panose="02020603050405020304" pitchFamily="18" charset="0"/>
              </a:rPr>
              <a:t>dài</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13 </a:t>
            </a:r>
            <a:r>
              <a:rPr lang="en-US" sz="2000" b="1" dirty="0" err="1">
                <a:solidFill>
                  <a:schemeClr val="tx1"/>
                </a:solidFill>
                <a:latin typeface="Times New Roman" panose="02020603050405020304" pitchFamily="18" charset="0"/>
                <a:cs typeface="Times New Roman" panose="02020603050405020304" pitchFamily="18" charset="0"/>
              </a:rPr>
              <a:t>năm</a:t>
            </a:r>
            <a:r>
              <a:rPr lang="en-US" sz="2000" dirty="0">
                <a:solidFill>
                  <a:schemeClr val="tx1"/>
                </a:solidFill>
                <a:latin typeface="Times New Roman" panose="02020603050405020304" pitchFamily="18" charset="0"/>
                <a:cs typeface="Times New Roman" panose="02020603050405020304" pitchFamily="18" charset="0"/>
              </a:rPr>
              <a:t>.</a:t>
            </a:r>
          </a:p>
          <a:p>
            <a:pPr marL="285750" indent="-285750">
              <a:lnSpc>
                <a:spcPct val="200000"/>
              </a:lnSpc>
            </a:pPr>
            <a:endParaRPr lang="en-US" dirty="0">
              <a:solidFill>
                <a:srgbClr val="002060"/>
              </a:solidFill>
              <a:latin typeface="+mn-lt"/>
            </a:endParaRPr>
          </a:p>
          <a:p>
            <a:pPr marL="285750" indent="-285750">
              <a:lnSpc>
                <a:spcPct val="200000"/>
              </a:lnSpc>
            </a:pPr>
            <a:endParaRPr lang="en-US" dirty="0">
              <a:solidFill>
                <a:srgbClr val="002060"/>
              </a:solidFill>
              <a:latin typeface="+mn-lt"/>
            </a:endParaRPr>
          </a:p>
          <a:p>
            <a:pPr marL="285750" indent="-285750"/>
            <a:endParaRPr lang="en-US"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505200"/>
            <a:ext cx="471487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84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Third, Apache Flume:</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6824" y="1447800"/>
            <a:ext cx="9074624" cy="4419600"/>
          </a:xfrm>
          <a:prstGeom prst="rect">
            <a:avLst/>
          </a:prstGeom>
        </p:spPr>
        <p:txBody>
          <a:bodyPr spcFirstLastPara="1" wrap="square" lIns="91425" tIns="91425" rIns="91425" bIns="91425" anchor="t" anchorCtr="0">
            <a:noAutofit/>
          </a:bodyPr>
          <a:lstStyle/>
          <a:p>
            <a:pPr marL="0">
              <a:spcBef>
                <a:spcPts val="1200"/>
              </a:spcBef>
              <a:spcAft>
                <a:spcPts val="1200"/>
              </a:spcAft>
              <a:buFont typeface="Wingdings" pitchFamily="2" charset="2"/>
              <a:buChar char="v"/>
            </a:pPr>
            <a:r>
              <a:rPr lang="en-US" sz="2000" b="1" dirty="0" err="1">
                <a:solidFill>
                  <a:schemeClr val="tx1"/>
                </a:solidFill>
                <a:latin typeface="Times New Roman" panose="02020603050405020304" pitchFamily="18" charset="0"/>
                <a:cs typeface="Times New Roman" panose="02020603050405020304" pitchFamily="18" charset="0"/>
              </a:rPr>
              <a:t>Vấn</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đề</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đặt</a:t>
            </a:r>
            <a:r>
              <a:rPr lang="en-US" sz="2000" b="1" dirty="0">
                <a:solidFill>
                  <a:schemeClr val="tx1"/>
                </a:solidFill>
                <a:latin typeface="Times New Roman" panose="02020603050405020304" pitchFamily="18" charset="0"/>
                <a:cs typeface="Times New Roman" panose="02020603050405020304" pitchFamily="18" charset="0"/>
              </a:rPr>
              <a:t> ra </a:t>
            </a:r>
            <a:r>
              <a:rPr lang="en-US" sz="2000" b="1" dirty="0" err="1">
                <a:solidFill>
                  <a:schemeClr val="tx1"/>
                </a:solidFill>
                <a:latin typeface="Times New Roman" panose="02020603050405020304" pitchFamily="18" charset="0"/>
                <a:cs typeface="Times New Roman" panose="02020603050405020304" pitchFamily="18" charset="0"/>
              </a:rPr>
              <a:t>khi</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liên</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kết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các</a:t>
            </a:r>
            <a:r>
              <a:rPr lang="en-US" sz="2000" b="1" dirty="0">
                <a:solidFill>
                  <a:schemeClr val="tx1"/>
                </a:solidFill>
                <a:latin typeface="Times New Roman" panose="02020603050405020304" pitchFamily="18" charset="0"/>
                <a:cs typeface="Times New Roman" panose="02020603050405020304" pitchFamily="18" charset="0"/>
              </a:rPr>
              <a:t> Agent:</a:t>
            </a:r>
          </a:p>
          <a:p>
            <a:pPr marL="0" lvl="0">
              <a:spcBef>
                <a:spcPts val="1200"/>
              </a:spcBef>
              <a:spcAft>
                <a:spcPts val="1200"/>
              </a:spcAft>
            </a:pPr>
            <a:r>
              <a:rPr lang="en-US" sz="2000" dirty="0" err="1">
                <a:solidFill>
                  <a:schemeClr val="tx1"/>
                </a:solidFill>
                <a:latin typeface="Times New Roman" panose="02020603050405020304" pitchFamily="18" charset="0"/>
                <a:cs typeface="Times New Roman" panose="02020603050405020304" pitchFamily="18" charset="0"/>
              </a:rPr>
              <a:t>Vấn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đề</a:t>
            </a:r>
            <a:r>
              <a:rPr lang="en-US" sz="2000" dirty="0">
                <a:solidFill>
                  <a:schemeClr val="tx1"/>
                </a:solidFill>
                <a:latin typeface="Times New Roman" panose="02020603050405020304" pitchFamily="18" charset="0"/>
                <a:cs typeface="Times New Roman" panose="02020603050405020304" pitchFamily="18" charset="0"/>
              </a:rPr>
              <a:t> 1: </a:t>
            </a:r>
            <a:r>
              <a:rPr lang="en-US" sz="2000" dirty="0" err="1">
                <a:solidFill>
                  <a:schemeClr val="tx1"/>
                </a:solidFill>
                <a:latin typeface="Times New Roman" panose="02020603050405020304" pitchFamily="18" charset="0"/>
                <a:cs typeface="Times New Roman" panose="02020603050405020304" pitchFamily="18" charset="0"/>
              </a:rPr>
              <a:t>khi</a:t>
            </a:r>
            <a:r>
              <a:rPr lang="en-US" sz="2000" dirty="0">
                <a:solidFill>
                  <a:schemeClr val="tx1"/>
                </a:solidFill>
                <a:latin typeface="Times New Roman" panose="02020603050405020304" pitchFamily="18" charset="0"/>
                <a:cs typeface="Times New Roman" panose="02020603050405020304" pitchFamily="18" charset="0"/>
              </a:rPr>
              <a:t> Flume Agent </a:t>
            </a:r>
            <a:r>
              <a:rPr lang="en-US" sz="2000" dirty="0" err="1">
                <a:solidFill>
                  <a:schemeClr val="tx1"/>
                </a:solidFill>
                <a:latin typeface="Times New Roman" panose="02020603050405020304" pitchFamily="18" charset="0"/>
                <a:cs typeface="Times New Roman" panose="02020603050405020304" pitchFamily="18" charset="0"/>
              </a:rPr>
              <a:t>bị</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nghẽn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đang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giao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tiếp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với</a:t>
            </a:r>
            <a:r>
              <a:rPr lang="en-US" sz="2000" dirty="0">
                <a:solidFill>
                  <a:schemeClr val="tx1"/>
                </a:solidFill>
                <a:latin typeface="Times New Roman" panose="02020603050405020304" pitchFamily="18" charset="0"/>
                <a:cs typeface="Times New Roman" panose="02020603050405020304" pitchFamily="18" charset="0"/>
              </a:rPr>
              <a:t> Flume Agent </a:t>
            </a:r>
            <a:r>
              <a:rPr lang="en-US" sz="2000" dirty="0" err="1">
                <a:solidFill>
                  <a:schemeClr val="tx1"/>
                </a:solidFill>
                <a:latin typeface="Times New Roman" panose="02020603050405020304" pitchFamily="18" charset="0"/>
                <a:cs typeface="Times New Roman" panose="02020603050405020304" pitchFamily="18" charset="0"/>
              </a:rPr>
              <a:t>khác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thì</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sao</a:t>
            </a:r>
            <a:r>
              <a:rPr lang="en-US" sz="2000" dirty="0">
                <a:solidFill>
                  <a:schemeClr val="tx1"/>
                </a:solidFill>
                <a:latin typeface="Times New Roman" panose="02020603050405020304" pitchFamily="18" charset="0"/>
                <a:cs typeface="Times New Roman" panose="02020603050405020304" pitchFamily="18" charset="0"/>
              </a:rPr>
              <a:t>? </a:t>
            </a:r>
          </a:p>
          <a:p>
            <a:pPr marL="0" lvl="0">
              <a:spcBef>
                <a:spcPts val="1200"/>
              </a:spcBef>
              <a:spcAft>
                <a:spcPts val="1200"/>
              </a:spcAft>
            </a:pPr>
            <a:r>
              <a:rPr lang="en-US" sz="2000" dirty="0" err="1">
                <a:solidFill>
                  <a:schemeClr val="tx1"/>
                </a:solidFill>
                <a:latin typeface="Times New Roman" panose="02020603050405020304" pitchFamily="18" charset="0"/>
                <a:cs typeface="Times New Roman" panose="02020603050405020304" pitchFamily="18" charset="0"/>
              </a:rPr>
              <a:t>Vấn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đề</a:t>
            </a:r>
            <a:r>
              <a:rPr lang="en-US" sz="2000" dirty="0">
                <a:solidFill>
                  <a:schemeClr val="tx1"/>
                </a:solidFill>
                <a:latin typeface="Times New Roman" panose="02020603050405020304" pitchFamily="18" charset="0"/>
                <a:cs typeface="Times New Roman" panose="02020603050405020304" pitchFamily="18" charset="0"/>
              </a:rPr>
              <a:t> 2: </a:t>
            </a:r>
            <a:r>
              <a:rPr lang="en-US" sz="2000" dirty="0" err="1">
                <a:solidFill>
                  <a:schemeClr val="tx1"/>
                </a:solidFill>
                <a:latin typeface="Times New Roman" panose="02020603050405020304" pitchFamily="18" charset="0"/>
                <a:cs typeface="Times New Roman" panose="02020603050405020304" pitchFamily="18" charset="0"/>
              </a:rPr>
              <a:t>Có</a:t>
            </a:r>
            <a:r>
              <a:rPr lang="en-US" sz="2000" dirty="0">
                <a:solidFill>
                  <a:schemeClr val="tx1"/>
                </a:solidFill>
                <a:latin typeface="Times New Roman" panose="02020603050405020304" pitchFamily="18" charset="0"/>
                <a:cs typeface="Times New Roman" panose="02020603050405020304" pitchFamily="18" charset="0"/>
              </a:rPr>
              <a:t> c</a:t>
            </a:r>
            <a:r>
              <a:rPr lang="vi-VN" sz="2000" dirty="0">
                <a:solidFill>
                  <a:schemeClr val="tx1"/>
                </a:solidFill>
                <a:latin typeface="Times New Roman" panose="02020603050405020304" pitchFamily="18" charset="0"/>
                <a:cs typeface="Times New Roman" panose="02020603050405020304" pitchFamily="18" charset="0"/>
              </a:rPr>
              <a:t>ơ</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chế</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gì</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để</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khắc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phục</a:t>
            </a:r>
            <a:r>
              <a:rPr lang="en-US" sz="2000" dirty="0">
                <a:solidFill>
                  <a:schemeClr val="tx1"/>
                </a:solidFill>
                <a:latin typeface="Times New Roman" panose="02020603050405020304" pitchFamily="18" charset="0"/>
                <a:cs typeface="Times New Roman" panose="02020603050405020304" pitchFamily="18" charset="0"/>
              </a:rPr>
              <a:t>? </a:t>
            </a:r>
          </a:p>
          <a:p>
            <a:pPr marL="0" lvl="0">
              <a:spcBef>
                <a:spcPts val="1200"/>
              </a:spcBef>
              <a:spcAft>
                <a:spcPts val="1200"/>
              </a:spcAft>
            </a:pPr>
            <a:r>
              <a:rPr lang="en-US" sz="2000" dirty="0" err="1">
                <a:solidFill>
                  <a:schemeClr val="tx1"/>
                </a:solidFill>
                <a:latin typeface="Times New Roman" panose="02020603050405020304" pitchFamily="18" charset="0"/>
                <a:cs typeface="Times New Roman" panose="02020603050405020304" pitchFamily="18" charset="0"/>
              </a:rPr>
              <a:t>Vấn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đề</a:t>
            </a:r>
            <a:r>
              <a:rPr lang="en-US" sz="2000" dirty="0">
                <a:solidFill>
                  <a:schemeClr val="tx1"/>
                </a:solidFill>
                <a:latin typeface="Times New Roman" panose="02020603050405020304" pitchFamily="18" charset="0"/>
                <a:cs typeface="Times New Roman" panose="02020603050405020304" pitchFamily="18" charset="0"/>
              </a:rPr>
              <a:t> 3: </a:t>
            </a:r>
            <a:r>
              <a:rPr lang="en-US" sz="2000" dirty="0" err="1">
                <a:solidFill>
                  <a:schemeClr val="tx1"/>
                </a:solidFill>
                <a:latin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sau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hồi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phục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thì</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đẩy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tiếp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a:t>
            </a:r>
            <a:r>
              <a:rPr lang="vi-VN" sz="2000" dirty="0">
                <a:solidFill>
                  <a:schemeClr val="tx1"/>
                </a:solidFill>
                <a:latin typeface="Times New Roman" panose="02020603050405020304" pitchFamily="18" charset="0"/>
                <a:cs typeface="Times New Roman" panose="02020603050405020304" pitchFamily="18" charset="0"/>
              </a:rPr>
              <a:t>ư</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thế</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nào</a:t>
            </a:r>
            <a:r>
              <a:rPr lang="en-US" sz="2000" dirty="0">
                <a:solidFill>
                  <a:schemeClr val="tx1"/>
                </a:solidFill>
                <a:latin typeface="Times New Roman" panose="02020603050405020304" pitchFamily="18" charset="0"/>
                <a:cs typeface="Times New Roman" panose="02020603050405020304" pitchFamily="18" charset="0"/>
              </a:rPr>
              <a:t>?</a:t>
            </a:r>
          </a:p>
          <a:p>
            <a:pPr lvl="0"/>
            <a:endParaRPr lang="en-US" sz="2400" dirty="0">
              <a:solidFill>
                <a:schemeClr val="tx1"/>
              </a:solidFill>
              <a:latin typeface="Times New Roman" panose="02020603050405020304" pitchFamily="18" charset="0"/>
              <a:cs typeface="Times New Roman" panose="02020603050405020304" pitchFamily="18" charset="0"/>
            </a:endParaRPr>
          </a:p>
          <a:p>
            <a:pPr lvl="0"/>
            <a:endParaRPr lang="en-US" sz="2400" dirty="0">
              <a:solidFill>
                <a:schemeClr val="tx1"/>
              </a:solidFill>
              <a:latin typeface="Times New Roman" panose="02020603050405020304" pitchFamily="18" charset="0"/>
              <a:cs typeface="Times New Roman" panose="02020603050405020304" pitchFamily="18" charset="0"/>
            </a:endParaRPr>
          </a:p>
          <a:p>
            <a:pPr marL="285750" indent="-285750" algn="just">
              <a:spcAft>
                <a:spcPts val="600"/>
              </a:spcAft>
            </a:pPr>
            <a:endParaRPr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a:p>
        </p:txBody>
      </p:sp>
    </p:spTree>
    <p:extLst>
      <p:ext uri="{BB962C8B-B14F-4D97-AF65-F5344CB8AC3E}">
        <p14:creationId xmlns:p14="http://schemas.microsoft.com/office/powerpoint/2010/main" val="262834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animEffect transition="in" filter="fade">
                                      <p:cBhvr>
                                        <p:cTn id="7" dur="1000"/>
                                        <p:tgtEl>
                                          <p:spTgt spid="175">
                                            <p:txEl>
                                              <p:pRg st="1" end="1"/>
                                            </p:txEl>
                                          </p:spTgt>
                                        </p:tgtEl>
                                      </p:cBhvr>
                                    </p:animEffect>
                                    <p:anim calcmode="lin" valueType="num">
                                      <p:cBhvr>
                                        <p:cTn id="8"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2" end="2"/>
                                            </p:txEl>
                                          </p:spTgt>
                                        </p:tgtEl>
                                        <p:attrNameLst>
                                          <p:attrName>style.visibility</p:attrName>
                                        </p:attrNameLst>
                                      </p:cBhvr>
                                      <p:to>
                                        <p:strVal val="visible"/>
                                      </p:to>
                                    </p:set>
                                    <p:animEffect transition="in" filter="fade">
                                      <p:cBhvr>
                                        <p:cTn id="14" dur="1000"/>
                                        <p:tgtEl>
                                          <p:spTgt spid="175">
                                            <p:txEl>
                                              <p:pRg st="2" end="2"/>
                                            </p:txEl>
                                          </p:spTgt>
                                        </p:tgtEl>
                                      </p:cBhvr>
                                    </p:animEffect>
                                    <p:anim calcmode="lin" valueType="num">
                                      <p:cBhvr>
                                        <p:cTn id="15"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3" end="3"/>
                                            </p:txEl>
                                          </p:spTgt>
                                        </p:tgtEl>
                                        <p:attrNameLst>
                                          <p:attrName>style.visibility</p:attrName>
                                        </p:attrNameLst>
                                      </p:cBhvr>
                                      <p:to>
                                        <p:strVal val="visible"/>
                                      </p:to>
                                    </p:set>
                                    <p:animEffect transition="in" filter="fade">
                                      <p:cBhvr>
                                        <p:cTn id="21" dur="1000"/>
                                        <p:tgtEl>
                                          <p:spTgt spid="175">
                                            <p:txEl>
                                              <p:pRg st="3" end="3"/>
                                            </p:txEl>
                                          </p:spTgt>
                                        </p:tgtEl>
                                      </p:cBhvr>
                                    </p:animEffect>
                                    <p:anim calcmode="lin" valueType="num">
                                      <p:cBhvr>
                                        <p:cTn id="22"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Third, Apache Flume:</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18198" y="1371600"/>
            <a:ext cx="9085997" cy="5562600"/>
          </a:xfrm>
          <a:prstGeom prst="rect">
            <a:avLst/>
          </a:prstGeom>
        </p:spPr>
        <p:txBody>
          <a:bodyPr spcFirstLastPara="1" wrap="square" lIns="91425" tIns="91425" rIns="91425" bIns="91425" anchor="t" anchorCtr="0">
            <a:noAutofit/>
          </a:bodyPr>
          <a:lstStyle/>
          <a:p>
            <a:pPr lvl="0"/>
            <a:r>
              <a:rPr lang="en-US" sz="2400" b="1" dirty="0" err="1">
                <a:solidFill>
                  <a:schemeClr val="tx1"/>
                </a:solidFill>
                <a:latin typeface="Times New Roman" panose="02020603050405020304" pitchFamily="18" charset="0"/>
                <a:cs typeface="Times New Roman" panose="02020603050405020304" pitchFamily="18" charset="0"/>
              </a:rPr>
              <a:t>Vấn</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đề</a:t>
            </a:r>
            <a:r>
              <a:rPr lang="en-US" sz="2400" b="1" dirty="0">
                <a:solidFill>
                  <a:schemeClr val="tx1"/>
                </a:solidFill>
                <a:latin typeface="Times New Roman" panose="02020603050405020304" pitchFamily="18" charset="0"/>
                <a:cs typeface="Times New Roman" panose="02020603050405020304" pitchFamily="18" charset="0"/>
              </a:rPr>
              <a:t> 1: </a:t>
            </a:r>
            <a:r>
              <a:rPr lang="en-US" sz="2400" b="1" dirty="0" err="1">
                <a:solidFill>
                  <a:schemeClr val="tx1"/>
                </a:solidFill>
                <a:latin typeface="Times New Roman" panose="02020603050405020304" pitchFamily="18" charset="0"/>
                <a:cs typeface="Times New Roman" panose="02020603050405020304" pitchFamily="18" charset="0"/>
              </a:rPr>
              <a:t>khi</a:t>
            </a:r>
            <a:r>
              <a:rPr lang="en-US" sz="2400" b="1" dirty="0">
                <a:solidFill>
                  <a:schemeClr val="tx1"/>
                </a:solidFill>
                <a:latin typeface="Times New Roman" panose="02020603050405020304" pitchFamily="18" charset="0"/>
                <a:cs typeface="Times New Roman" panose="02020603050405020304" pitchFamily="18" charset="0"/>
              </a:rPr>
              <a:t> Flume Agent </a:t>
            </a:r>
            <a:r>
              <a:rPr lang="en-US" sz="2400" b="1" dirty="0" err="1">
                <a:solidFill>
                  <a:schemeClr val="tx1"/>
                </a:solidFill>
                <a:latin typeface="Times New Roman" panose="02020603050405020304" pitchFamily="18" charset="0"/>
                <a:cs typeface="Times New Roman" panose="02020603050405020304" pitchFamily="18" charset="0"/>
              </a:rPr>
              <a:t>bị</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nghẽn</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khi</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đang</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giao</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tiếp</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với</a:t>
            </a:r>
            <a:r>
              <a:rPr lang="en-US" sz="2400" b="1" dirty="0">
                <a:solidFill>
                  <a:schemeClr val="tx1"/>
                </a:solidFill>
                <a:latin typeface="Times New Roman" panose="02020603050405020304" pitchFamily="18" charset="0"/>
                <a:cs typeface="Times New Roman" panose="02020603050405020304" pitchFamily="18" charset="0"/>
              </a:rPr>
              <a:t> Flume Agent </a:t>
            </a:r>
            <a:r>
              <a:rPr lang="en-US" sz="2400" b="1" dirty="0" err="1">
                <a:solidFill>
                  <a:schemeClr val="tx1"/>
                </a:solidFill>
                <a:latin typeface="Times New Roman" panose="02020603050405020304" pitchFamily="18" charset="0"/>
                <a:cs typeface="Times New Roman" panose="02020603050405020304" pitchFamily="18" charset="0"/>
              </a:rPr>
              <a:t>khác</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thì</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sao</a:t>
            </a:r>
            <a:r>
              <a:rPr lang="en-US" sz="2400" b="1" dirty="0">
                <a:solidFill>
                  <a:schemeClr val="tx1"/>
                </a:solidFill>
                <a:latin typeface="Times New Roman" panose="02020603050405020304" pitchFamily="18" charset="0"/>
                <a:cs typeface="Times New Roman" panose="02020603050405020304" pitchFamily="18" charset="0"/>
              </a:rPr>
              <a:t>? </a:t>
            </a:r>
          </a:p>
          <a:p>
            <a:pPr lvl="0"/>
            <a:endParaRPr lang="en-US" sz="2000" i="1" dirty="0">
              <a:solidFill>
                <a:schemeClr val="tx1"/>
              </a:solidFill>
              <a:latin typeface="Times New Roman" panose="02020603050405020304" pitchFamily="18" charset="0"/>
              <a:cs typeface="Times New Roman" panose="02020603050405020304" pitchFamily="18" charset="0"/>
            </a:endParaRPr>
          </a:p>
          <a:p>
            <a:pPr lvl="0"/>
            <a:endParaRPr lang="en-US" sz="2000" i="1" dirty="0">
              <a:solidFill>
                <a:schemeClr val="tx1"/>
              </a:solidFill>
              <a:latin typeface="Times New Roman" panose="02020603050405020304" pitchFamily="18" charset="0"/>
              <a:cs typeface="Times New Roman" panose="02020603050405020304" pitchFamily="18" charset="0"/>
            </a:endParaRPr>
          </a:p>
          <a:p>
            <a:pPr lvl="0"/>
            <a:endParaRPr lang="en-US" sz="2000" i="1" dirty="0">
              <a:solidFill>
                <a:schemeClr val="tx1"/>
              </a:solidFill>
              <a:latin typeface="Times New Roman" panose="02020603050405020304" pitchFamily="18" charset="0"/>
              <a:cs typeface="Times New Roman" panose="02020603050405020304" pitchFamily="18" charset="0"/>
            </a:endParaRPr>
          </a:p>
          <a:p>
            <a:pPr lvl="0"/>
            <a:endParaRPr lang="en-US" sz="2000" i="1" dirty="0">
              <a:solidFill>
                <a:schemeClr val="tx1"/>
              </a:solidFill>
              <a:latin typeface="Times New Roman" panose="02020603050405020304" pitchFamily="18" charset="0"/>
              <a:cs typeface="Times New Roman" panose="02020603050405020304" pitchFamily="18" charset="0"/>
            </a:endParaRPr>
          </a:p>
          <a:p>
            <a:pPr lvl="0"/>
            <a:endParaRPr lang="en-US" sz="2000" i="1" dirty="0">
              <a:solidFill>
                <a:schemeClr val="tx1"/>
              </a:solidFill>
              <a:latin typeface="Times New Roman" panose="02020603050405020304" pitchFamily="18" charset="0"/>
              <a:cs typeface="Times New Roman" panose="02020603050405020304" pitchFamily="18" charset="0"/>
            </a:endParaRPr>
          </a:p>
          <a:p>
            <a:pPr lvl="0"/>
            <a:r>
              <a:rPr lang="en-US" sz="2000" i="1" dirty="0" err="1">
                <a:solidFill>
                  <a:schemeClr val="tx1"/>
                </a:solidFill>
                <a:latin typeface="Times New Roman" panose="02020603050405020304" pitchFamily="18" charset="0"/>
                <a:cs typeface="Times New Roman" panose="02020603050405020304" pitchFamily="18" charset="0"/>
              </a:rPr>
              <a:t>Trả</a:t>
            </a:r>
            <a:r>
              <a:rPr lang="en-US" sz="2000" i="1" dirty="0">
                <a:solidFill>
                  <a:schemeClr val="tx1"/>
                </a:solidFill>
                <a:latin typeface="Times New Roman" panose="02020603050405020304" pitchFamily="18" charset="0"/>
                <a:cs typeface="Times New Roman" panose="02020603050405020304" pitchFamily="18" charset="0"/>
              </a:rPr>
              <a:t> </a:t>
            </a:r>
            <a:r>
              <a:rPr lang="en-US" sz="2000" i="1" dirty="0" err="1">
                <a:solidFill>
                  <a:schemeClr val="tx1"/>
                </a:solidFill>
                <a:latin typeface="Times New Roman" panose="02020603050405020304" pitchFamily="18" charset="0"/>
                <a:cs typeface="Times New Roman" panose="02020603050405020304" pitchFamily="18" charset="0"/>
              </a:rPr>
              <a:t>Lời</a:t>
            </a:r>
            <a:r>
              <a:rPr lang="en-US" sz="2000" i="1"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đó</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mọi</a:t>
            </a:r>
            <a:r>
              <a:rPr lang="en-US" sz="2000" dirty="0">
                <a:solidFill>
                  <a:schemeClr val="tx1"/>
                </a:solidFill>
                <a:latin typeface="Times New Roman" panose="02020603050405020304" pitchFamily="18" charset="0"/>
                <a:cs typeface="Times New Roman" panose="02020603050405020304" pitchFamily="18" charset="0"/>
              </a:rPr>
              <a:t> event </a:t>
            </a:r>
            <a:r>
              <a:rPr lang="en-US" sz="2000" dirty="0" err="1">
                <a:solidFill>
                  <a:schemeClr val="tx1"/>
                </a:solidFill>
                <a:latin typeface="Times New Roman" panose="02020603050405020304" pitchFamily="18" charset="0"/>
                <a:cs typeface="Times New Roman" panose="02020603050405020304" pitchFamily="18" charset="0"/>
              </a:rPr>
              <a:t>nhận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được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từ</a:t>
            </a:r>
            <a:r>
              <a:rPr lang="en-US" sz="2000" dirty="0">
                <a:solidFill>
                  <a:schemeClr val="tx1"/>
                </a:solidFill>
                <a:latin typeface="Times New Roman" panose="02020603050405020304" pitchFamily="18" charset="0"/>
                <a:cs typeface="Times New Roman" panose="02020603050405020304" pitchFamily="18" charset="0"/>
              </a:rPr>
              <a:t> Flume Agent </a:t>
            </a:r>
            <a:r>
              <a:rPr lang="en-US" sz="2000" dirty="0" err="1">
                <a:solidFill>
                  <a:schemeClr val="tx1"/>
                </a:solidFill>
                <a:latin typeface="Times New Roman" panose="02020603050405020304" pitchFamily="18" charset="0"/>
                <a:cs typeface="Times New Roman" panose="02020603050405020304" pitchFamily="18" charset="0"/>
              </a:rPr>
              <a:t>một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sẽ</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được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lưu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tại</a:t>
            </a:r>
            <a:r>
              <a:rPr lang="en-US" sz="2000" dirty="0">
                <a:solidFill>
                  <a:schemeClr val="tx1"/>
                </a:solidFill>
                <a:latin typeface="Times New Roman" panose="02020603050405020304" pitchFamily="18" charset="0"/>
                <a:cs typeface="Times New Roman" panose="02020603050405020304" pitchFamily="18" charset="0"/>
              </a:rPr>
              <a:t> Channel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Flume Agent 2. </a:t>
            </a:r>
            <a:r>
              <a:rPr lang="en-US" sz="2000" dirty="0" err="1">
                <a:solidFill>
                  <a:schemeClr val="tx1"/>
                </a:solidFill>
                <a:latin typeface="Times New Roman" panose="02020603050405020304" pitchFamily="18" charset="0"/>
                <a:cs typeface="Times New Roman" panose="02020603050405020304" pitchFamily="18" charset="0"/>
              </a:rPr>
              <a:t>Một</a:t>
            </a:r>
            <a:r>
              <a:rPr lang="en-US" sz="2000" dirty="0">
                <a:solidFill>
                  <a:schemeClr val="tx1"/>
                </a:solidFill>
                <a:latin typeface="Times New Roman" panose="02020603050405020304" pitchFamily="18" charset="0"/>
                <a:cs typeface="Times New Roman" panose="02020603050405020304" pitchFamily="18" charset="0"/>
              </a:rPr>
              <a:t> Flume Agent </a:t>
            </a:r>
            <a:r>
              <a:rPr lang="en-US" sz="2000" dirty="0" err="1">
                <a:solidFill>
                  <a:schemeClr val="tx1"/>
                </a:solidFill>
                <a:latin typeface="Times New Roman" panose="02020603050405020304" pitchFamily="18" charset="0"/>
                <a:cs typeface="Times New Roman" panose="02020603050405020304" pitchFamily="18" charset="0"/>
              </a:rPr>
              <a:t>sẽ</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có</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nhiều</a:t>
            </a:r>
            <a:r>
              <a:rPr lang="en-US" sz="2000" dirty="0">
                <a:solidFill>
                  <a:schemeClr val="tx1"/>
                </a:solidFill>
                <a:latin typeface="Times New Roman" panose="02020603050405020304" pitchFamily="18" charset="0"/>
                <a:cs typeface="Times New Roman" panose="02020603050405020304" pitchFamily="18" charset="0"/>
              </a:rPr>
              <a:t> Channel </a:t>
            </a:r>
            <a:r>
              <a:rPr lang="en-US" sz="2000" dirty="0" err="1">
                <a:solidFill>
                  <a:schemeClr val="tx1"/>
                </a:solidFill>
                <a:latin typeface="Times New Roman" panose="02020603050405020304" pitchFamily="18" charset="0"/>
                <a:cs typeface="Times New Roman" panose="02020603050405020304" pitchFamily="18" charset="0"/>
              </a:rPr>
              <a:t>để</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một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một</a:t>
            </a:r>
            <a:r>
              <a:rPr lang="en-US" sz="2000" dirty="0">
                <a:solidFill>
                  <a:schemeClr val="tx1"/>
                </a:solidFill>
                <a:latin typeface="Times New Roman" panose="02020603050405020304" pitchFamily="18" charset="0"/>
                <a:cs typeface="Times New Roman" panose="02020603050405020304" pitchFamily="18" charset="0"/>
              </a:rPr>
              <a:t> Channel </a:t>
            </a:r>
            <a:r>
              <a:rPr lang="en-US" sz="2000" dirty="0" err="1">
                <a:solidFill>
                  <a:schemeClr val="tx1"/>
                </a:solidFill>
                <a:latin typeface="Times New Roman" panose="02020603050405020304" pitchFamily="18" charset="0"/>
                <a:cs typeface="Times New Roman" panose="02020603050405020304" pitchFamily="18" charset="0"/>
              </a:rPr>
              <a:t>đầy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sẽ</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lưu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tại</a:t>
            </a:r>
            <a:r>
              <a:rPr lang="en-US" sz="2000" dirty="0">
                <a:solidFill>
                  <a:schemeClr val="tx1"/>
                </a:solidFill>
                <a:latin typeface="Times New Roman" panose="02020603050405020304" pitchFamily="18" charset="0"/>
                <a:cs typeface="Times New Roman" panose="02020603050405020304" pitchFamily="18" charset="0"/>
              </a:rPr>
              <a:t> Channel </a:t>
            </a:r>
            <a:r>
              <a:rPr lang="en-US" sz="2000" dirty="0" err="1">
                <a:solidFill>
                  <a:schemeClr val="tx1"/>
                </a:solidFill>
                <a:latin typeface="Times New Roman" panose="02020603050405020304" pitchFamily="18" charset="0"/>
                <a:cs typeface="Times New Roman" panose="02020603050405020304" pitchFamily="18" charset="0"/>
              </a:rPr>
              <a:t>khác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đồng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thời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lúc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này</a:t>
            </a:r>
            <a:r>
              <a:rPr lang="en-US" sz="2000" dirty="0">
                <a:solidFill>
                  <a:schemeClr val="tx1"/>
                </a:solidFill>
                <a:latin typeface="Times New Roman" panose="02020603050405020304" pitchFamily="18" charset="0"/>
                <a:cs typeface="Times New Roman" panose="02020603050405020304" pitchFamily="18" charset="0"/>
              </a:rPr>
              <a:t> Flume Agent </a:t>
            </a:r>
            <a:r>
              <a:rPr lang="en-US" sz="2000" dirty="0" err="1">
                <a:solidFill>
                  <a:schemeClr val="tx1"/>
                </a:solidFill>
                <a:latin typeface="Times New Roman" panose="02020603050405020304" pitchFamily="18" charset="0"/>
                <a:cs typeface="Times New Roman" panose="02020603050405020304" pitchFamily="18" charset="0"/>
              </a:rPr>
              <a:t>sẽ</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cố</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gắng</a:t>
            </a:r>
            <a:r>
              <a:rPr lang="en-US" sz="2000" dirty="0">
                <a:solidFill>
                  <a:schemeClr val="tx1"/>
                </a:solidFill>
                <a:latin typeface="Times New Roman" panose="02020603050405020304" pitchFamily="18" charset="0"/>
                <a:cs typeface="Times New Roman" panose="02020603050405020304" pitchFamily="18" charset="0"/>
              </a:rPr>
              <a:t> restart </a:t>
            </a:r>
            <a:r>
              <a:rPr lang="en-US" sz="2000" dirty="0" err="1">
                <a:solidFill>
                  <a:schemeClr val="tx1"/>
                </a:solidFill>
                <a:latin typeface="Times New Roman" panose="02020603050405020304" pitchFamily="18" charset="0"/>
                <a:cs typeface="Times New Roman" panose="02020603050405020304" pitchFamily="18" charset="0"/>
              </a:rPr>
              <a:t>lại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hệ</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thống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để</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hồi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phục</a:t>
            </a:r>
            <a:r>
              <a:rPr lang="en-US" sz="2000" dirty="0">
                <a:solidFill>
                  <a:schemeClr val="tx1"/>
                </a:solidFill>
                <a:latin typeface="Times New Roman" panose="02020603050405020304" pitchFamily="18" charset="0"/>
                <a:cs typeface="Times New Roman" panose="02020603050405020304" pitchFamily="18" charset="0"/>
              </a:rPr>
              <a:t> Sink. </a:t>
            </a:r>
          </a:p>
          <a:p>
            <a:pPr lvl="0"/>
            <a:r>
              <a:rPr lang="en-US" sz="2000" dirty="0" err="1">
                <a:solidFill>
                  <a:schemeClr val="tx1"/>
                </a:solidFill>
                <a:latin typeface="Times New Roman" panose="02020603050405020304" pitchFamily="18" charset="0"/>
                <a:cs typeface="Times New Roman" panose="02020603050405020304" pitchFamily="18" charset="0"/>
              </a:rPr>
              <a:t>Thế</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nhưng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đó</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không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phải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giải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pháp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tối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ưu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vì</a:t>
            </a:r>
            <a:r>
              <a:rPr lang="en-US" sz="2000" dirty="0">
                <a:solidFill>
                  <a:schemeClr val="tx1"/>
                </a:solidFill>
                <a:latin typeface="Times New Roman" panose="02020603050405020304" pitchFamily="18" charset="0"/>
                <a:cs typeface="Times New Roman" panose="02020603050405020304" pitchFamily="18" charset="0"/>
              </a:rPr>
              <a:t> ta </a:t>
            </a:r>
            <a:r>
              <a:rPr lang="en-US" sz="2000" dirty="0" err="1">
                <a:solidFill>
                  <a:schemeClr val="tx1"/>
                </a:solidFill>
                <a:latin typeface="Times New Roman" panose="02020603050405020304" pitchFamily="18" charset="0"/>
                <a:cs typeface="Times New Roman" panose="02020603050405020304" pitchFamily="18" charset="0"/>
              </a:rPr>
              <a:t>không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thể</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biết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được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trong</a:t>
            </a:r>
            <a:r>
              <a:rPr lang="en-US" sz="2000" dirty="0">
                <a:solidFill>
                  <a:schemeClr val="tx1"/>
                </a:solidFill>
                <a:latin typeface="Times New Roman" panose="02020603050405020304" pitchFamily="18" charset="0"/>
                <a:cs typeface="Times New Roman" panose="02020603050405020304" pitchFamily="18" charset="0"/>
              </a:rPr>
              <a:t> bao </a:t>
            </a:r>
            <a:r>
              <a:rPr lang="en-US" sz="2000" dirty="0" err="1">
                <a:solidFill>
                  <a:schemeClr val="tx1"/>
                </a:solidFill>
                <a:latin typeface="Times New Roman" panose="02020603050405020304" pitchFamily="18" charset="0"/>
                <a:cs typeface="Times New Roman" panose="02020603050405020304" pitchFamily="18" charset="0"/>
              </a:rPr>
              <a:t>lâu</a:t>
            </a:r>
            <a:r>
              <a:rPr lang="en-US" sz="2000" dirty="0">
                <a:solidFill>
                  <a:schemeClr val="tx1"/>
                </a:solidFill>
                <a:latin typeface="Times New Roman" panose="02020603050405020304" pitchFamily="18" charset="0"/>
                <a:cs typeface="Times New Roman" panose="02020603050405020304" pitchFamily="18" charset="0"/>
              </a:rPr>
              <a:t> Sink </a:t>
            </a:r>
            <a:r>
              <a:rPr lang="en-US" sz="2000" dirty="0" err="1">
                <a:solidFill>
                  <a:schemeClr val="tx1"/>
                </a:solidFill>
                <a:latin typeface="Times New Roman" panose="02020603050405020304" pitchFamily="18" charset="0"/>
                <a:cs typeface="Times New Roman" panose="02020603050405020304" pitchFamily="18" charset="0"/>
              </a:rPr>
              <a:t>sẽ</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được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phục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hồi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bộ</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nhớ</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cấp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cho</a:t>
            </a:r>
            <a:r>
              <a:rPr lang="en-US" sz="2000" dirty="0">
                <a:solidFill>
                  <a:schemeClr val="tx1"/>
                </a:solidFill>
                <a:latin typeface="Times New Roman" panose="02020603050405020304" pitchFamily="18" charset="0"/>
                <a:cs typeface="Times New Roman" panose="02020603050405020304" pitchFamily="18" charset="0"/>
              </a:rPr>
              <a:t> Channel </a:t>
            </a:r>
            <a:r>
              <a:rPr lang="en-US" sz="2000" dirty="0" err="1">
                <a:solidFill>
                  <a:schemeClr val="tx1"/>
                </a:solidFill>
                <a:latin typeface="Times New Roman" panose="02020603050405020304" pitchFamily="18" charset="0"/>
                <a:cs typeface="Times New Roman" panose="02020603050405020304" pitchFamily="18" charset="0"/>
              </a:rPr>
              <a:t>là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có</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hạn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Vì</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vậy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một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giữ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đẩy</a:t>
            </a:r>
            <a:r>
              <a:rPr lang="en-US" sz="2000" dirty="0">
                <a:solidFill>
                  <a:schemeClr val="tx1"/>
                </a:solidFill>
                <a:latin typeface="Times New Roman" panose="02020603050405020304" pitchFamily="18" charset="0"/>
                <a:cs typeface="Times New Roman" panose="02020603050405020304" pitchFamily="18" charset="0"/>
              </a:rPr>
              <a:t> full </a:t>
            </a:r>
            <a:r>
              <a:rPr lang="en-US" sz="2000" dirty="0" err="1">
                <a:solidFill>
                  <a:schemeClr val="tx1"/>
                </a:solidFill>
                <a:latin typeface="Times New Roman" panose="02020603050405020304" pitchFamily="18" charset="0"/>
                <a:cs typeface="Times New Roman" panose="02020603050405020304" pitchFamily="18" charset="0"/>
              </a:rPr>
              <a:t>vào</a:t>
            </a:r>
            <a:r>
              <a:rPr lang="en-US" sz="2000" dirty="0">
                <a:solidFill>
                  <a:schemeClr val="tx1"/>
                </a:solidFill>
                <a:latin typeface="Times New Roman" panose="02020603050405020304" pitchFamily="18" charset="0"/>
                <a:cs typeface="Times New Roman" panose="02020603050405020304" pitchFamily="18" charset="0"/>
              </a:rPr>
              <a:t> Channel </a:t>
            </a:r>
            <a:r>
              <a:rPr lang="en-US" sz="2000" dirty="0" err="1">
                <a:solidFill>
                  <a:schemeClr val="tx1"/>
                </a:solidFill>
                <a:latin typeface="Times New Roman" panose="02020603050405020304" pitchFamily="18" charset="0"/>
                <a:cs typeface="Times New Roman" panose="02020603050405020304" pitchFamily="18" charset="0"/>
              </a:rPr>
              <a:t>hệ</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thống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sẽ</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ngừng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hoạt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động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tới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khi</a:t>
            </a:r>
            <a:r>
              <a:rPr lang="en-US" sz="2000" dirty="0">
                <a:solidFill>
                  <a:schemeClr val="tx1"/>
                </a:solidFill>
                <a:latin typeface="Times New Roman" panose="02020603050405020304" pitchFamily="18" charset="0"/>
                <a:cs typeface="Times New Roman" panose="02020603050405020304" pitchFamily="18" charset="0"/>
              </a:rPr>
              <a:t> Flume Agent 2 </a:t>
            </a:r>
            <a:r>
              <a:rPr lang="en-US" sz="2000" dirty="0" err="1">
                <a:solidFill>
                  <a:schemeClr val="tx1"/>
                </a:solidFill>
                <a:latin typeface="Times New Roman" panose="02020603050405020304" pitchFamily="18" charset="0"/>
                <a:cs typeface="Times New Roman" panose="02020603050405020304" pitchFamily="18" charset="0"/>
              </a:rPr>
              <a:t>phục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hồi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thành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công</a:t>
            </a:r>
            <a:r>
              <a:rPr lang="en-US" sz="2000" dirty="0">
                <a:solidFill>
                  <a:schemeClr val="tx1"/>
                </a:solidFill>
                <a:latin typeface="Times New Roman" panose="02020603050405020304" pitchFamily="18" charset="0"/>
                <a:cs typeface="Times New Roman" panose="02020603050405020304" pitchFamily="18" charset="0"/>
              </a:rPr>
              <a:t> Sink.</a:t>
            </a:r>
            <a:endParaRPr lang="en-US" sz="2000" i="1" dirty="0">
              <a:solidFill>
                <a:schemeClr val="tx1"/>
              </a:solidFill>
              <a:latin typeface="Times New Roman" panose="02020603050405020304" pitchFamily="18" charset="0"/>
              <a:cs typeface="Times New Roman" panose="02020603050405020304" pitchFamily="18" charset="0"/>
            </a:endParaRPr>
          </a:p>
          <a:p>
            <a:pPr lvl="0"/>
            <a:endParaRPr lang="en-US" sz="2400" dirty="0">
              <a:solidFill>
                <a:schemeClr val="tx1"/>
              </a:solidFill>
              <a:latin typeface="Times New Roman" panose="02020603050405020304" pitchFamily="18" charset="0"/>
              <a:cs typeface="Times New Roman" panose="02020603050405020304" pitchFamily="18" charset="0"/>
            </a:endParaRPr>
          </a:p>
          <a:p>
            <a:pPr lvl="0"/>
            <a:endParaRPr lang="en-US" sz="2400" dirty="0">
              <a:solidFill>
                <a:schemeClr val="tx1"/>
              </a:solidFill>
              <a:latin typeface="Times New Roman" panose="02020603050405020304" pitchFamily="18" charset="0"/>
              <a:cs typeface="Times New Roman" panose="02020603050405020304" pitchFamily="18" charset="0"/>
            </a:endParaRPr>
          </a:p>
          <a:p>
            <a:pPr marL="285750" indent="-285750" algn="just">
              <a:spcAft>
                <a:spcPts val="600"/>
              </a:spcAft>
            </a:pPr>
            <a:endParaRPr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71</a:t>
            </a:fld>
            <a:endParaRPr/>
          </a:p>
        </p:txBody>
      </p:sp>
      <p:pic>
        <p:nvPicPr>
          <p:cNvPr id="5" name="Content Placeholder 4">
            <a:extLst>
              <a:ext uri="{FF2B5EF4-FFF2-40B4-BE49-F238E27FC236}">
                <a16:creationId xmlns:a16="http://schemas.microsoft.com/office/drawing/2014/main" id="{FB42E2C4-81FC-4480-A688-261BE537B0B6}"/>
              </a:ext>
            </a:extLst>
          </p:cNvPr>
          <p:cNvPicPr/>
          <p:nvPr/>
        </p:nvPicPr>
        <p:blipFill>
          <a:blip r:embed="rId3"/>
          <a:stretch>
            <a:fillRect/>
          </a:stretch>
        </p:blipFill>
        <p:spPr>
          <a:xfrm>
            <a:off x="1143000" y="2362200"/>
            <a:ext cx="7162800" cy="1828800"/>
          </a:xfrm>
          <a:prstGeom prst="rect">
            <a:avLst/>
          </a:prstGeom>
        </p:spPr>
      </p:pic>
    </p:spTree>
    <p:extLst>
      <p:ext uri="{BB962C8B-B14F-4D97-AF65-F5344CB8AC3E}">
        <p14:creationId xmlns:p14="http://schemas.microsoft.com/office/powerpoint/2010/main" val="110291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6" end="6"/>
                                            </p:txEl>
                                          </p:spTgt>
                                        </p:tgtEl>
                                        <p:attrNameLst>
                                          <p:attrName>style.visibility</p:attrName>
                                        </p:attrNameLst>
                                      </p:cBhvr>
                                      <p:to>
                                        <p:strVal val="visible"/>
                                      </p:to>
                                    </p:set>
                                    <p:animEffect transition="in" filter="fade">
                                      <p:cBhvr>
                                        <p:cTn id="7" dur="1000"/>
                                        <p:tgtEl>
                                          <p:spTgt spid="175">
                                            <p:txEl>
                                              <p:pRg st="6" end="6"/>
                                            </p:txEl>
                                          </p:spTgt>
                                        </p:tgtEl>
                                      </p:cBhvr>
                                    </p:animEffect>
                                    <p:anim calcmode="lin" valueType="num">
                                      <p:cBhvr>
                                        <p:cTn id="8" dur="1000" fill="hold"/>
                                        <p:tgtEl>
                                          <p:spTgt spid="175">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7" end="7"/>
                                            </p:txEl>
                                          </p:spTgt>
                                        </p:tgtEl>
                                        <p:attrNameLst>
                                          <p:attrName>style.visibility</p:attrName>
                                        </p:attrNameLst>
                                      </p:cBhvr>
                                      <p:to>
                                        <p:strVal val="visible"/>
                                      </p:to>
                                    </p:set>
                                    <p:animEffect transition="in" filter="fade">
                                      <p:cBhvr>
                                        <p:cTn id="14" dur="1000"/>
                                        <p:tgtEl>
                                          <p:spTgt spid="175">
                                            <p:txEl>
                                              <p:pRg st="7" end="7"/>
                                            </p:txEl>
                                          </p:spTgt>
                                        </p:tgtEl>
                                      </p:cBhvr>
                                    </p:animEffect>
                                    <p:anim calcmode="lin" valueType="num">
                                      <p:cBhvr>
                                        <p:cTn id="15" dur="1000" fill="hold"/>
                                        <p:tgtEl>
                                          <p:spTgt spid="175">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Third, Apache Flume</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228600" y="1440976"/>
            <a:ext cx="8763000" cy="5410200"/>
          </a:xfrm>
          <a:prstGeom prst="rect">
            <a:avLst/>
          </a:prstGeom>
        </p:spPr>
        <p:txBody>
          <a:bodyPr spcFirstLastPara="1" wrap="square" lIns="91425" tIns="91425" rIns="91425" bIns="91425" anchor="t" anchorCtr="0">
            <a:noAutofit/>
          </a:bodyPr>
          <a:lstStyle/>
          <a:p>
            <a:pPr lvl="0">
              <a:buFont typeface="Wingdings" pitchFamily="2" charset="2"/>
              <a:buChar char="v"/>
            </a:pPr>
            <a:r>
              <a:rPr lang="en-US" sz="2400" b="1" dirty="0" err="1">
                <a:solidFill>
                  <a:schemeClr val="tx1"/>
                </a:solidFill>
                <a:latin typeface="Times New Roman" panose="02020603050405020304" pitchFamily="18" charset="0"/>
                <a:cs typeface="Times New Roman" panose="02020603050405020304" pitchFamily="18" charset="0"/>
              </a:rPr>
              <a:t>Vấn</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đề</a:t>
            </a:r>
            <a:r>
              <a:rPr lang="en-US" sz="2400" b="1" dirty="0">
                <a:solidFill>
                  <a:schemeClr val="tx1"/>
                </a:solidFill>
                <a:latin typeface="Times New Roman" panose="02020603050405020304" pitchFamily="18" charset="0"/>
                <a:cs typeface="Times New Roman" panose="02020603050405020304" pitchFamily="18" charset="0"/>
              </a:rPr>
              <a:t> 2:C</a:t>
            </a:r>
            <a:r>
              <a:rPr lang="vi-VN" sz="2400" b="1" dirty="0">
                <a:solidFill>
                  <a:schemeClr val="tx1"/>
                </a:solidFill>
                <a:latin typeface="Times New Roman" panose="02020603050405020304" pitchFamily="18" charset="0"/>
                <a:cs typeface="Times New Roman" panose="02020603050405020304" pitchFamily="18" charset="0"/>
              </a:rPr>
              <a:t>ơ</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chế</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khắc</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phục</a:t>
            </a:r>
            <a:r>
              <a:rPr lang="en-US" sz="2400" b="1" dirty="0">
                <a:solidFill>
                  <a:schemeClr val="tx1"/>
                </a:solidFill>
                <a:latin typeface="Times New Roman" panose="02020603050405020304" pitchFamily="18" charset="0"/>
                <a:cs typeface="Times New Roman" panose="02020603050405020304" pitchFamily="18" charset="0"/>
              </a:rPr>
              <a:t> ? </a:t>
            </a:r>
          </a:p>
          <a:p>
            <a:pPr lvl="0" algn="just">
              <a:spcBef>
                <a:spcPts val="1200"/>
              </a:spcBef>
              <a:spcAft>
                <a:spcPts val="1200"/>
              </a:spcAft>
            </a:pPr>
            <a:r>
              <a:rPr lang="en-US" sz="2000" i="1" dirty="0" err="1">
                <a:solidFill>
                  <a:schemeClr val="tx1"/>
                </a:solidFill>
                <a:latin typeface="Times New Roman" panose="02020603050405020304" pitchFamily="18" charset="0"/>
                <a:cs typeface="Times New Roman" panose="02020603050405020304" pitchFamily="18" charset="0"/>
              </a:rPr>
              <a:t>Trả</a:t>
            </a:r>
            <a:r>
              <a:rPr lang="en-US" sz="2000" i="1" dirty="0">
                <a:solidFill>
                  <a:schemeClr val="tx1"/>
                </a:solidFill>
                <a:latin typeface="Times New Roman" panose="02020603050405020304" pitchFamily="18" charset="0"/>
                <a:cs typeface="Times New Roman" panose="02020603050405020304" pitchFamily="18" charset="0"/>
              </a:rPr>
              <a:t> </a:t>
            </a:r>
            <a:r>
              <a:rPr lang="en-US" sz="2000" i="1" dirty="0" err="1">
                <a:solidFill>
                  <a:schemeClr val="tx1"/>
                </a:solidFill>
                <a:latin typeface="Times New Roman" panose="02020603050405020304" pitchFamily="18" charset="0"/>
                <a:cs typeface="Times New Roman" panose="02020603050405020304" pitchFamily="18" charset="0"/>
              </a:rPr>
              <a:t>Lời:</a:t>
            </a:r>
            <a:r>
              <a:rPr lang="en-US" sz="2000" dirty="0" err="1">
                <a:solidFill>
                  <a:schemeClr val="tx1"/>
                </a:solidFill>
                <a:latin typeface="Times New Roman" panose="02020603050405020304" pitchFamily="18" charset="0"/>
                <a:cs typeface="Times New Roman" panose="02020603050405020304" pitchFamily="18" charset="0"/>
              </a:rPr>
              <a:t>Có</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một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để</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khắc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phục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vấn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đề</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trên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trên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mỗi</a:t>
            </a:r>
            <a:r>
              <a:rPr lang="en-US" sz="2000" dirty="0">
                <a:solidFill>
                  <a:schemeClr val="tx1"/>
                </a:solidFill>
                <a:latin typeface="Times New Roman" panose="02020603050405020304" pitchFamily="18" charset="0"/>
                <a:cs typeface="Times New Roman" panose="02020603050405020304" pitchFamily="18" charset="0"/>
              </a:rPr>
              <a:t> Flume Agent ta </a:t>
            </a:r>
            <a:r>
              <a:rPr lang="en-US" sz="2000" dirty="0" err="1">
                <a:solidFill>
                  <a:schemeClr val="tx1"/>
                </a:solidFill>
                <a:latin typeface="Times New Roman" panose="02020603050405020304" pitchFamily="18" charset="0"/>
                <a:cs typeface="Times New Roman" panose="02020603050405020304" pitchFamily="18" charset="0"/>
              </a:rPr>
              <a:t>sẽ</a:t>
            </a:r>
            <a:r>
              <a:rPr lang="en-US" sz="2000" dirty="0">
                <a:solidFill>
                  <a:schemeClr val="tx1"/>
                </a:solidFill>
                <a:latin typeface="Times New Roman" panose="02020603050405020304" pitchFamily="18" charset="0"/>
                <a:cs typeface="Times New Roman" panose="02020603050405020304" pitchFamily="18" charset="0"/>
              </a:rPr>
              <a:t> chia </a:t>
            </a:r>
            <a:r>
              <a:rPr lang="en-US" sz="2000" dirty="0" err="1">
                <a:solidFill>
                  <a:schemeClr val="tx1"/>
                </a:solidFill>
                <a:latin typeface="Times New Roman" panose="02020603050405020304" pitchFamily="18" charset="0"/>
                <a:cs typeface="Times New Roman" panose="02020603050405020304" pitchFamily="18" charset="0"/>
              </a:rPr>
              <a:t>thành</a:t>
            </a:r>
            <a:r>
              <a:rPr lang="en-US" sz="2000" dirty="0">
                <a:solidFill>
                  <a:schemeClr val="tx1"/>
                </a:solidFill>
                <a:latin typeface="Times New Roman" panose="02020603050405020304" pitchFamily="18" charset="0"/>
                <a:cs typeface="Times New Roman" panose="02020603050405020304" pitchFamily="18" charset="0"/>
              </a:rPr>
              <a:t> 2 channel. </a:t>
            </a:r>
            <a:r>
              <a:rPr lang="en-US" sz="2000" dirty="0" err="1">
                <a:solidFill>
                  <a:schemeClr val="tx1"/>
                </a:solidFill>
                <a:latin typeface="Times New Roman" panose="02020603050405020304" pitchFamily="18" charset="0"/>
                <a:cs typeface="Times New Roman" panose="02020603050405020304" pitchFamily="18" charset="0"/>
              </a:rPr>
              <a:t>Một</a:t>
            </a:r>
            <a:r>
              <a:rPr lang="en-US" sz="2000" dirty="0">
                <a:solidFill>
                  <a:schemeClr val="tx1"/>
                </a:solidFill>
                <a:latin typeface="Times New Roman" panose="02020603050405020304" pitchFamily="18" charset="0"/>
                <a:cs typeface="Times New Roman" panose="02020603050405020304" pitchFamily="18" charset="0"/>
              </a:rPr>
              <a:t> channel </a:t>
            </a:r>
            <a:r>
              <a:rPr lang="en-US" sz="2000" dirty="0" err="1">
                <a:solidFill>
                  <a:schemeClr val="tx1"/>
                </a:solidFill>
                <a:latin typeface="Times New Roman" panose="02020603050405020304" pitchFamily="18" charset="0"/>
                <a:cs typeface="Times New Roman" panose="02020603050405020304" pitchFamily="18" charset="0"/>
              </a:rPr>
              <a:t>dùng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để</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lưu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trữ</a:t>
            </a:r>
            <a:r>
              <a:rPr lang="en-US" sz="2000" dirty="0">
                <a:solidFill>
                  <a:schemeClr val="tx1"/>
                </a:solidFill>
                <a:latin typeface="Times New Roman" panose="02020603050405020304" pitchFamily="18" charset="0"/>
                <a:cs typeface="Times New Roman" panose="02020603050405020304" pitchFamily="18" charset="0"/>
              </a:rPr>
              <a:t> file(file channel), </a:t>
            </a:r>
            <a:r>
              <a:rPr lang="en-US" sz="2000" dirty="0" err="1">
                <a:solidFill>
                  <a:schemeClr val="tx1"/>
                </a:solidFill>
                <a:latin typeface="Times New Roman" panose="02020603050405020304" pitchFamily="18" charset="0"/>
                <a:cs typeface="Times New Roman" panose="02020603050405020304" pitchFamily="18" charset="0"/>
              </a:rPr>
              <a:t>một</a:t>
            </a:r>
            <a:r>
              <a:rPr lang="en-US" sz="2000" dirty="0">
                <a:solidFill>
                  <a:schemeClr val="tx1"/>
                </a:solidFill>
                <a:latin typeface="Times New Roman" panose="02020603050405020304" pitchFamily="18" charset="0"/>
                <a:cs typeface="Times New Roman" panose="02020603050405020304" pitchFamily="18" charset="0"/>
              </a:rPr>
              <a:t> channel </a:t>
            </a:r>
            <a:r>
              <a:rPr lang="en-US" sz="2000" dirty="0" err="1">
                <a:solidFill>
                  <a:schemeClr val="tx1"/>
                </a:solidFill>
                <a:latin typeface="Times New Roman" panose="02020603050405020304" pitchFamily="18" charset="0"/>
                <a:cs typeface="Times New Roman" panose="02020603050405020304" pitchFamily="18" charset="0"/>
              </a:rPr>
              <a:t>đóng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vai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trò</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cấp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phát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bộ</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nhớ</a:t>
            </a:r>
            <a:r>
              <a:rPr lang="en-US" sz="2000" dirty="0">
                <a:solidFill>
                  <a:schemeClr val="tx1"/>
                </a:solidFill>
                <a:latin typeface="Times New Roman" panose="02020603050405020304" pitchFamily="18" charset="0"/>
                <a:cs typeface="Times New Roman" panose="02020603050405020304" pitchFamily="18" charset="0"/>
              </a:rPr>
              <a:t> (memory channel) </a:t>
            </a:r>
            <a:r>
              <a:rPr lang="en-US" sz="2000" dirty="0" err="1">
                <a:solidFill>
                  <a:schemeClr val="tx1"/>
                </a:solidFill>
                <a:latin typeface="Times New Roman" panose="02020603050405020304" pitchFamily="18" charset="0"/>
                <a:cs typeface="Times New Roman" panose="02020603050405020304" pitchFamily="18" charset="0"/>
              </a:rPr>
              <a:t>là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vùng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trống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ổ </a:t>
            </a:r>
            <a:r>
              <a:rPr lang="en-US" sz="2000" dirty="0" err="1">
                <a:solidFill>
                  <a:schemeClr val="tx1"/>
                </a:solidFill>
                <a:latin typeface="Times New Roman" panose="02020603050405020304" pitchFamily="18" charset="0"/>
                <a:cs typeface="Times New Roman" panose="02020603050405020304" pitchFamily="18" charset="0"/>
              </a:rPr>
              <a:t>đĩa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máy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cs typeface="Times New Roman" panose="02020603050405020304" pitchFamily="18" charset="0"/>
              </a:rPr>
              <a:t> ta </a:t>
            </a:r>
            <a:r>
              <a:rPr lang="en-US" sz="2000" dirty="0" err="1">
                <a:solidFill>
                  <a:schemeClr val="tx1"/>
                </a:solidFill>
                <a:latin typeface="Times New Roman" panose="02020603050405020304" pitchFamily="18" charset="0"/>
                <a:cs typeface="Times New Roman" panose="02020603050405020304" pitchFamily="18" charset="0"/>
              </a:rPr>
              <a:t>có</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thể</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nâng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cấp</a:t>
            </a:r>
            <a:r>
              <a:rPr lang="en-US" sz="2000" dirty="0">
                <a:solidFill>
                  <a:schemeClr val="tx1"/>
                </a:solidFill>
                <a:latin typeface="Times New Roman" panose="02020603050405020304" pitchFamily="18" charset="0"/>
                <a:cs typeface="Times New Roman" panose="02020603050405020304" pitchFamily="18" charset="0"/>
              </a:rPr>
              <a:t> dung </a:t>
            </a:r>
            <a:r>
              <a:rPr lang="en-US" sz="2000" dirty="0" err="1">
                <a:solidFill>
                  <a:schemeClr val="tx1"/>
                </a:solidFill>
                <a:latin typeface="Times New Roman" panose="02020603050405020304" pitchFamily="18" charset="0"/>
                <a:cs typeface="Times New Roman" panose="02020603050405020304" pitchFamily="18" charset="0"/>
              </a:rPr>
              <a:t>lượng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bộ</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nhớ</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thông</a:t>
            </a:r>
            <a:r>
              <a:rPr lang="en-US" sz="2000" dirty="0">
                <a:solidFill>
                  <a:schemeClr val="tx1"/>
                </a:solidFill>
                <a:latin typeface="Times New Roman" panose="02020603050405020304" pitchFamily="18" charset="0"/>
                <a:cs typeface="Times New Roman" panose="02020603050405020304" pitchFamily="18" charset="0"/>
              </a:rPr>
              <a:t> qua </a:t>
            </a:r>
            <a:r>
              <a:rPr lang="en-US" sz="2000" dirty="0" err="1">
                <a:solidFill>
                  <a:schemeClr val="tx1"/>
                </a:solidFill>
                <a:latin typeface="Times New Roman" panose="02020603050405020304" pitchFamily="18" charset="0"/>
                <a:cs typeface="Times New Roman" panose="02020603050405020304" pitchFamily="18" charset="0"/>
              </a:rPr>
              <a:t>bộ</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nhớ</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máy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Vì</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vậy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sẽ</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giải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quyết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được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vấn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đề</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channel </a:t>
            </a:r>
            <a:r>
              <a:rPr lang="en-US" sz="2000" dirty="0" err="1">
                <a:solidFill>
                  <a:schemeClr val="tx1"/>
                </a:solidFill>
                <a:latin typeface="Times New Roman" panose="02020603050405020304" pitchFamily="18" charset="0"/>
                <a:cs typeface="Times New Roman" panose="02020603050405020304" pitchFamily="18" charset="0"/>
              </a:rPr>
              <a:t>trong</a:t>
            </a:r>
            <a:r>
              <a:rPr lang="en-US" sz="2000" dirty="0">
                <a:solidFill>
                  <a:schemeClr val="tx1"/>
                </a:solidFill>
                <a:latin typeface="Times New Roman" panose="02020603050405020304" pitchFamily="18" charset="0"/>
                <a:cs typeface="Times New Roman" panose="02020603050405020304" pitchFamily="18" charset="0"/>
              </a:rPr>
              <a:t> Flume </a:t>
            </a:r>
            <a:r>
              <a:rPr lang="en-US" sz="2000" dirty="0" err="1">
                <a:solidFill>
                  <a:schemeClr val="tx1"/>
                </a:solidFill>
                <a:latin typeface="Times New Roman" panose="02020603050405020304" pitchFamily="18" charset="0"/>
                <a:cs typeface="Times New Roman" panose="02020603050405020304" pitchFamily="18" charset="0"/>
              </a:rPr>
              <a:t>bị</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đầy</a:t>
            </a:r>
            <a:r>
              <a:rPr lang="en-US" sz="2000" dirty="0">
                <a:solidFill>
                  <a:schemeClr val="tx1"/>
                </a:solidFill>
                <a:latin typeface="Times New Roman" panose="02020603050405020304" pitchFamily="18" charset="0"/>
                <a:cs typeface="Times New Roman" panose="02020603050405020304" pitchFamily="18" charset="0"/>
              </a:rPr>
              <a:t>. </a:t>
            </a:r>
          </a:p>
          <a:p>
            <a:pPr lvl="0" algn="just">
              <a:spcBef>
                <a:spcPts val="1200"/>
              </a:spcBef>
              <a:spcAft>
                <a:spcPts val="1200"/>
              </a:spcAft>
            </a:pPr>
            <a:r>
              <a:rPr lang="en-US" sz="2000" dirty="0" err="1">
                <a:solidFill>
                  <a:schemeClr val="tx1"/>
                </a:solidFill>
                <a:latin typeface="Times New Roman" panose="02020603050405020304" pitchFamily="18" charset="0"/>
                <a:cs typeface="Times New Roman" panose="02020603050405020304" pitchFamily="18" charset="0"/>
              </a:rPr>
              <a:t>Không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những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thế</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trong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trường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hợp</a:t>
            </a:r>
            <a:r>
              <a:rPr lang="en-US" sz="2000" dirty="0">
                <a:solidFill>
                  <a:schemeClr val="tx1"/>
                </a:solidFill>
                <a:latin typeface="Times New Roman" panose="02020603050405020304" pitchFamily="18" charset="0"/>
                <a:cs typeface="Times New Roman" panose="02020603050405020304" pitchFamily="18" charset="0"/>
              </a:rPr>
              <a:t> Sink </a:t>
            </a:r>
            <a:r>
              <a:rPr lang="en-US" sz="2000" dirty="0" err="1">
                <a:solidFill>
                  <a:schemeClr val="tx1"/>
                </a:solidFill>
                <a:latin typeface="Times New Roman" panose="02020603050405020304" pitchFamily="18" charset="0"/>
                <a:cs typeface="Times New Roman" panose="02020603050405020304" pitchFamily="18" charset="0"/>
              </a:rPr>
              <a:t>trong</a:t>
            </a:r>
            <a:r>
              <a:rPr lang="en-US" sz="2000" dirty="0">
                <a:solidFill>
                  <a:schemeClr val="tx1"/>
                </a:solidFill>
                <a:latin typeface="Times New Roman" panose="02020603050405020304" pitchFamily="18" charset="0"/>
                <a:cs typeface="Times New Roman" panose="02020603050405020304" pitchFamily="18" charset="0"/>
              </a:rPr>
              <a:t> Flume Agent </a:t>
            </a:r>
            <a:r>
              <a:rPr lang="en-US" sz="2000" dirty="0" err="1">
                <a:solidFill>
                  <a:schemeClr val="tx1"/>
                </a:solidFill>
                <a:latin typeface="Times New Roman" panose="02020603050405020304" pitchFamily="18" charset="0"/>
                <a:cs typeface="Times New Roman" panose="02020603050405020304" pitchFamily="18" charset="0"/>
              </a:rPr>
              <a:t>đột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ngột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chết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đang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chuyển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phần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sẽ</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bị</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mất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hoàn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toàn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trong</a:t>
            </a:r>
            <a:r>
              <a:rPr lang="en-US" sz="2000" dirty="0">
                <a:solidFill>
                  <a:schemeClr val="tx1"/>
                </a:solidFill>
                <a:latin typeface="Times New Roman" panose="02020603050405020304" pitchFamily="18" charset="0"/>
                <a:cs typeface="Times New Roman" panose="02020603050405020304" pitchFamily="18" charset="0"/>
              </a:rPr>
              <a:t> Sink </a:t>
            </a:r>
            <a:r>
              <a:rPr lang="en-US" sz="2000" dirty="0" err="1">
                <a:solidFill>
                  <a:schemeClr val="tx1"/>
                </a:solidFill>
                <a:latin typeface="Times New Roman" panose="02020603050405020304" pitchFamily="18" charset="0"/>
                <a:cs typeface="Times New Roman" panose="02020603050405020304" pitchFamily="18" charset="0"/>
              </a:rPr>
              <a:t>nhưng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đó</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vẫn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còn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lưu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trong</a:t>
            </a:r>
            <a:r>
              <a:rPr lang="en-US" sz="2000" dirty="0">
                <a:solidFill>
                  <a:schemeClr val="tx1"/>
                </a:solidFill>
                <a:latin typeface="Times New Roman" panose="02020603050405020304" pitchFamily="18" charset="0"/>
                <a:cs typeface="Times New Roman" panose="02020603050405020304" pitchFamily="18" charset="0"/>
              </a:rPr>
              <a:t> channel </a:t>
            </a:r>
            <a:r>
              <a:rPr lang="en-US" sz="2000" dirty="0" err="1">
                <a:solidFill>
                  <a:schemeClr val="tx1"/>
                </a:solidFill>
                <a:latin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trong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bộ</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nhớ</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thật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máy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nên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không</a:t>
            </a:r>
            <a:r>
              <a:rPr lang="en-US" sz="2000" dirty="0">
                <a:solidFill>
                  <a:schemeClr val="tx1"/>
                </a:solidFill>
                <a:latin typeface="Times New Roman" panose="02020603050405020304" pitchFamily="18" charset="0"/>
                <a:cs typeface="Times New Roman" panose="02020603050405020304" pitchFamily="18" charset="0"/>
              </a:rPr>
              <a:t> lo </a:t>
            </a:r>
            <a:r>
              <a:rPr lang="en-US" sz="2000" dirty="0" err="1">
                <a:solidFill>
                  <a:schemeClr val="tx1"/>
                </a:solidFill>
                <a:latin typeface="Times New Roman" panose="02020603050405020304" pitchFamily="18" charset="0"/>
                <a:cs typeface="Times New Roman" panose="02020603050405020304" pitchFamily="18" charset="0"/>
              </a:rPr>
              <a:t>việc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thất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thoát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Một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khi</a:t>
            </a:r>
            <a:r>
              <a:rPr lang="en-US" sz="2000" dirty="0">
                <a:solidFill>
                  <a:schemeClr val="tx1"/>
                </a:solidFill>
                <a:latin typeface="Times New Roman" panose="02020603050405020304" pitchFamily="18" charset="0"/>
                <a:cs typeface="Times New Roman" panose="02020603050405020304" pitchFamily="18" charset="0"/>
              </a:rPr>
              <a:t> Sink </a:t>
            </a:r>
            <a:r>
              <a:rPr lang="en-US" sz="2000" dirty="0" err="1">
                <a:solidFill>
                  <a:schemeClr val="tx1"/>
                </a:solidFill>
                <a:latin typeface="Times New Roman" panose="02020603050405020304" pitchFamily="18" charset="0"/>
                <a:cs typeface="Times New Roman" panose="02020603050405020304" pitchFamily="18" charset="0"/>
              </a:rPr>
              <a:t>được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phục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hồi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nó</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sẽ</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lấy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trong</a:t>
            </a:r>
            <a:r>
              <a:rPr lang="en-US" sz="2000" dirty="0">
                <a:solidFill>
                  <a:schemeClr val="tx1"/>
                </a:solidFill>
                <a:latin typeface="Times New Roman" panose="02020603050405020304" pitchFamily="18" charset="0"/>
                <a:cs typeface="Times New Roman" panose="02020603050405020304" pitchFamily="18" charset="0"/>
              </a:rPr>
              <a:t> channel (</a:t>
            </a:r>
            <a:r>
              <a:rPr lang="en-US" sz="2000" dirty="0" err="1">
                <a:solidFill>
                  <a:schemeClr val="tx1"/>
                </a:solidFill>
                <a:latin typeface="Times New Roman" panose="02020603050405020304" pitchFamily="18" charset="0"/>
                <a:cs typeface="Times New Roman" panose="02020603050405020304" pitchFamily="18" charset="0"/>
              </a:rPr>
              <a:t>vai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trò</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là</a:t>
            </a:r>
            <a:r>
              <a:rPr lang="en-US" sz="2000" dirty="0">
                <a:solidFill>
                  <a:schemeClr val="tx1"/>
                </a:solidFill>
                <a:latin typeface="Times New Roman" panose="02020603050405020304" pitchFamily="18" charset="0"/>
                <a:cs typeface="Times New Roman" panose="02020603050405020304" pitchFamily="18" charset="0"/>
              </a:rPr>
              <a:t> memory channel)</a:t>
            </a:r>
          </a:p>
          <a:p>
            <a:pPr lvl="0"/>
            <a:endParaRPr lang="en-US" sz="2400" dirty="0">
              <a:solidFill>
                <a:schemeClr val="tx1"/>
              </a:solidFill>
              <a:latin typeface="Times New Roman" panose="02020603050405020304" pitchFamily="18" charset="0"/>
              <a:cs typeface="Times New Roman" panose="02020603050405020304" pitchFamily="18" charset="0"/>
            </a:endParaRPr>
          </a:p>
          <a:p>
            <a:pPr lvl="0"/>
            <a:endParaRPr lang="en-US" sz="2400" dirty="0">
              <a:solidFill>
                <a:schemeClr val="tx1"/>
              </a:solidFill>
              <a:latin typeface="Times New Roman" panose="02020603050405020304" pitchFamily="18" charset="0"/>
              <a:cs typeface="Times New Roman" panose="02020603050405020304" pitchFamily="18" charset="0"/>
            </a:endParaRPr>
          </a:p>
          <a:p>
            <a:pPr marL="285750" indent="-285750" algn="just">
              <a:spcAft>
                <a:spcPts val="600"/>
              </a:spcAft>
            </a:pPr>
            <a:endParaRPr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72</a:t>
            </a:fld>
            <a:endParaRPr/>
          </a:p>
        </p:txBody>
      </p:sp>
    </p:spTree>
    <p:extLst>
      <p:ext uri="{BB962C8B-B14F-4D97-AF65-F5344CB8AC3E}">
        <p14:creationId xmlns:p14="http://schemas.microsoft.com/office/powerpoint/2010/main" val="87073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animEffect transition="in" filter="fade">
                                      <p:cBhvr>
                                        <p:cTn id="7" dur="1000"/>
                                        <p:tgtEl>
                                          <p:spTgt spid="175">
                                            <p:txEl>
                                              <p:pRg st="1" end="1"/>
                                            </p:txEl>
                                          </p:spTgt>
                                        </p:tgtEl>
                                      </p:cBhvr>
                                    </p:animEffect>
                                    <p:anim calcmode="lin" valueType="num">
                                      <p:cBhvr>
                                        <p:cTn id="8"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2" end="2"/>
                                            </p:txEl>
                                          </p:spTgt>
                                        </p:tgtEl>
                                        <p:attrNameLst>
                                          <p:attrName>style.visibility</p:attrName>
                                        </p:attrNameLst>
                                      </p:cBhvr>
                                      <p:to>
                                        <p:strVal val="visible"/>
                                      </p:to>
                                    </p:set>
                                    <p:animEffect transition="in" filter="fade">
                                      <p:cBhvr>
                                        <p:cTn id="14" dur="1000"/>
                                        <p:tgtEl>
                                          <p:spTgt spid="175">
                                            <p:txEl>
                                              <p:pRg st="2" end="2"/>
                                            </p:txEl>
                                          </p:spTgt>
                                        </p:tgtEl>
                                      </p:cBhvr>
                                    </p:animEffect>
                                    <p:anim calcmode="lin" valueType="num">
                                      <p:cBhvr>
                                        <p:cTn id="15"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Third, Apache Flume</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76200" y="1219200"/>
            <a:ext cx="8839200" cy="5410200"/>
          </a:xfrm>
          <a:prstGeom prst="rect">
            <a:avLst/>
          </a:prstGeom>
        </p:spPr>
        <p:txBody>
          <a:bodyPr spcFirstLastPara="1" wrap="square" lIns="91425" tIns="91425" rIns="91425" bIns="91425" anchor="t" anchorCtr="0">
            <a:noAutofit/>
          </a:bodyPr>
          <a:lstStyle/>
          <a:p>
            <a:pPr marL="0" lvl="0" algn="just">
              <a:spcBef>
                <a:spcPts val="1200"/>
              </a:spcBef>
              <a:spcAft>
                <a:spcPts val="1200"/>
              </a:spcAft>
              <a:buFont typeface="Wingdings" pitchFamily="2" charset="2"/>
              <a:buChar char="v"/>
            </a:pPr>
            <a:r>
              <a:rPr lang="en-US" sz="2400" b="1" dirty="0" err="1">
                <a:solidFill>
                  <a:schemeClr val="tx1"/>
                </a:solidFill>
                <a:latin typeface="Times New Roman" panose="02020603050405020304" pitchFamily="18" charset="0"/>
                <a:cs typeface="Times New Roman" panose="02020603050405020304" pitchFamily="18" charset="0"/>
              </a:rPr>
              <a:t>Vấn</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đề</a:t>
            </a:r>
            <a:r>
              <a:rPr lang="en-US" sz="2400" b="1" dirty="0">
                <a:solidFill>
                  <a:schemeClr val="tx1"/>
                </a:solidFill>
                <a:latin typeface="Times New Roman" panose="02020603050405020304" pitchFamily="18" charset="0"/>
                <a:cs typeface="Times New Roman" panose="02020603050405020304" pitchFamily="18" charset="0"/>
              </a:rPr>
              <a:t> 3: </a:t>
            </a:r>
            <a:r>
              <a:rPr lang="en-US" sz="2400" b="1" dirty="0" err="1">
                <a:solidFill>
                  <a:schemeClr val="tx1"/>
                </a:solidFill>
                <a:latin typeface="Times New Roman" panose="02020603050405020304" pitchFamily="18" charset="0"/>
                <a:cs typeface="Times New Roman" panose="02020603050405020304" pitchFamily="18" charset="0"/>
              </a:rPr>
              <a:t>Và</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sau</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khi</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hồi</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phục</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thì</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dữ</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liệu</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đẩy</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đi</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tiếp</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nh</a:t>
            </a:r>
            <a:r>
              <a:rPr lang="vi-VN" sz="2400" b="1" dirty="0">
                <a:solidFill>
                  <a:schemeClr val="tx1"/>
                </a:solidFill>
                <a:latin typeface="Times New Roman" panose="02020603050405020304" pitchFamily="18" charset="0"/>
                <a:cs typeface="Times New Roman" panose="02020603050405020304" pitchFamily="18" charset="0"/>
              </a:rPr>
              <a:t>ư</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thế</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nào</a:t>
            </a:r>
            <a:r>
              <a:rPr lang="en-US" sz="2400" b="1" dirty="0">
                <a:solidFill>
                  <a:schemeClr val="tx1"/>
                </a:solidFill>
                <a:latin typeface="Times New Roman" panose="02020603050405020304" pitchFamily="18" charset="0"/>
                <a:cs typeface="Times New Roman" panose="02020603050405020304" pitchFamily="18" charset="0"/>
              </a:rPr>
              <a:t>?</a:t>
            </a:r>
            <a:endParaRPr lang="en-US" sz="2000" i="1" dirty="0">
              <a:solidFill>
                <a:schemeClr val="tx1"/>
              </a:solidFill>
              <a:latin typeface="Times New Roman" panose="02020603050405020304" pitchFamily="18" charset="0"/>
              <a:cs typeface="Times New Roman" panose="02020603050405020304" pitchFamily="18" charset="0"/>
            </a:endParaRPr>
          </a:p>
          <a:p>
            <a:pPr marL="0" algn="just">
              <a:spcBef>
                <a:spcPts val="1200"/>
              </a:spcBef>
              <a:spcAft>
                <a:spcPts val="1200"/>
              </a:spcAft>
            </a:pPr>
            <a:r>
              <a:rPr lang="en-US" sz="2000" dirty="0" err="1">
                <a:solidFill>
                  <a:schemeClr val="tx1"/>
                </a:solidFill>
                <a:latin typeface="Times New Roman" panose="02020603050405020304" pitchFamily="18" charset="0"/>
                <a:cs typeface="Times New Roman" panose="02020603050405020304" pitchFamily="18" charset="0"/>
              </a:rPr>
              <a:t>Trả</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Lời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Vấn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đề</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này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xảy</a:t>
            </a:r>
            <a:r>
              <a:rPr lang="en-US" sz="2000" dirty="0">
                <a:solidFill>
                  <a:schemeClr val="tx1"/>
                </a:solidFill>
                <a:latin typeface="Times New Roman" panose="02020603050405020304" pitchFamily="18" charset="0"/>
                <a:cs typeface="Times New Roman" panose="02020603050405020304" pitchFamily="18" charset="0"/>
              </a:rPr>
              <a:t> ra </a:t>
            </a:r>
            <a:r>
              <a:rPr lang="en-US" sz="2000" dirty="0" err="1">
                <a:solidFill>
                  <a:schemeClr val="tx1"/>
                </a:solidFill>
                <a:latin typeface="Times New Roman" panose="02020603050405020304" pitchFamily="18" charset="0"/>
                <a:cs typeface="Times New Roman" panose="02020603050405020304" pitchFamily="18" charset="0"/>
              </a:rPr>
              <a:t>khi</a:t>
            </a:r>
            <a:r>
              <a:rPr lang="en-US" sz="2000" dirty="0">
                <a:solidFill>
                  <a:schemeClr val="tx1"/>
                </a:solidFill>
                <a:latin typeface="Times New Roman" panose="02020603050405020304" pitchFamily="18" charset="0"/>
                <a:cs typeface="Times New Roman" panose="02020603050405020304" pitchFamily="18" charset="0"/>
              </a:rPr>
              <a:t> Flume Agent restart </a:t>
            </a:r>
            <a:r>
              <a:rPr lang="en-US" sz="2000" dirty="0" err="1">
                <a:solidFill>
                  <a:schemeClr val="tx1"/>
                </a:solidFill>
                <a:latin typeface="Times New Roman" panose="02020603050405020304" pitchFamily="18" charset="0"/>
                <a:cs typeface="Times New Roman" panose="02020603050405020304" pitchFamily="18" charset="0"/>
              </a:rPr>
              <a:t>lại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vụ</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khôi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phục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được</a:t>
            </a:r>
            <a:r>
              <a:rPr lang="en-US" sz="2000" dirty="0">
                <a:solidFill>
                  <a:schemeClr val="tx1"/>
                </a:solidFill>
                <a:latin typeface="Times New Roman" panose="02020603050405020304" pitchFamily="18" charset="0"/>
                <a:cs typeface="Times New Roman" panose="02020603050405020304" pitchFamily="18" charset="0"/>
              </a:rPr>
              <a:t> Sink </a:t>
            </a:r>
            <a:r>
              <a:rPr lang="en-US" sz="2000" dirty="0" err="1">
                <a:solidFill>
                  <a:schemeClr val="tx1"/>
                </a:solidFill>
                <a:latin typeface="Times New Roman" panose="02020603050405020304" pitchFamily="18" charset="0"/>
                <a:cs typeface="Times New Roman" panose="02020603050405020304" pitchFamily="18" charset="0"/>
              </a:rPr>
              <a:t>thành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công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Lúc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này</a:t>
            </a:r>
            <a:r>
              <a:rPr lang="en-US" sz="2000" dirty="0">
                <a:solidFill>
                  <a:schemeClr val="tx1"/>
                </a:solidFill>
                <a:latin typeface="Times New Roman" panose="02020603050405020304" pitchFamily="18" charset="0"/>
                <a:cs typeface="Times New Roman" panose="02020603050405020304" pitchFamily="18" charset="0"/>
              </a:rPr>
              <a:t> Sink </a:t>
            </a:r>
            <a:r>
              <a:rPr lang="en-US" sz="2000" dirty="0" err="1">
                <a:solidFill>
                  <a:schemeClr val="tx1"/>
                </a:solidFill>
                <a:latin typeface="Times New Roman" panose="02020603050405020304" pitchFamily="18" charset="0"/>
                <a:cs typeface="Times New Roman" panose="02020603050405020304" pitchFamily="18" charset="0"/>
              </a:rPr>
              <a:t>sẽ</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lấy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từ</a:t>
            </a:r>
            <a:r>
              <a:rPr lang="en-US" sz="2000" dirty="0">
                <a:solidFill>
                  <a:schemeClr val="tx1"/>
                </a:solidFill>
                <a:latin typeface="Times New Roman" panose="02020603050405020304" pitchFamily="18" charset="0"/>
                <a:cs typeface="Times New Roman" panose="02020603050405020304" pitchFamily="18" charset="0"/>
              </a:rPr>
              <a:t> Channel </a:t>
            </a:r>
            <a:r>
              <a:rPr lang="en-US" sz="2000" dirty="0" err="1">
                <a:solidFill>
                  <a:schemeClr val="tx1"/>
                </a:solidFill>
                <a:latin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chuyển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cho</a:t>
            </a:r>
            <a:r>
              <a:rPr lang="en-US" sz="2000" dirty="0">
                <a:solidFill>
                  <a:schemeClr val="tx1"/>
                </a:solidFill>
                <a:latin typeface="Times New Roman" panose="02020603050405020304" pitchFamily="18" charset="0"/>
                <a:cs typeface="Times New Roman" panose="02020603050405020304" pitchFamily="18" charset="0"/>
              </a:rPr>
              <a:t> Source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Flume Agent </a:t>
            </a:r>
            <a:r>
              <a:rPr lang="en-US" sz="2000" dirty="0" err="1">
                <a:solidFill>
                  <a:schemeClr val="tx1"/>
                </a:solidFill>
                <a:latin typeface="Times New Roman" panose="02020603050405020304" pitchFamily="18" charset="0"/>
                <a:cs typeface="Times New Roman" panose="02020603050405020304" pitchFamily="18" charset="0"/>
              </a:rPr>
              <a:t>tiếp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theo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như</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bình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thường</a:t>
            </a:r>
            <a:r>
              <a:rPr lang="en-US" sz="2000" dirty="0">
                <a:solidFill>
                  <a:schemeClr val="tx1"/>
                </a:solidFill>
                <a:latin typeface="Times New Roman" panose="02020603050405020304" pitchFamily="18" charset="0"/>
                <a:cs typeface="Times New Roman" panose="02020603050405020304" pitchFamily="18" charset="0"/>
              </a:rPr>
              <a:t>.</a:t>
            </a:r>
          </a:p>
          <a:p>
            <a:pPr lvl="0"/>
            <a:endParaRPr lang="en-US" sz="2400" dirty="0">
              <a:solidFill>
                <a:schemeClr val="tx1"/>
              </a:solidFill>
              <a:latin typeface="Times New Roman" panose="02020603050405020304" pitchFamily="18" charset="0"/>
              <a:cs typeface="Times New Roman" panose="02020603050405020304" pitchFamily="18" charset="0"/>
            </a:endParaRPr>
          </a:p>
          <a:p>
            <a:pPr lvl="0"/>
            <a:endParaRPr lang="en-US" sz="2400" dirty="0">
              <a:solidFill>
                <a:schemeClr val="tx1"/>
              </a:solidFill>
              <a:latin typeface="Times New Roman" panose="02020603050405020304" pitchFamily="18" charset="0"/>
              <a:cs typeface="Times New Roman" panose="02020603050405020304" pitchFamily="18" charset="0"/>
            </a:endParaRPr>
          </a:p>
          <a:p>
            <a:pPr marL="285750" indent="-285750" algn="just">
              <a:spcAft>
                <a:spcPts val="600"/>
              </a:spcAft>
            </a:pPr>
            <a:endParaRPr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73</a:t>
            </a:fld>
            <a:endParaRPr/>
          </a:p>
        </p:txBody>
      </p:sp>
      <p:pic>
        <p:nvPicPr>
          <p:cNvPr id="5" name="Picture 4">
            <a:extLst>
              <a:ext uri="{FF2B5EF4-FFF2-40B4-BE49-F238E27FC236}">
                <a16:creationId xmlns:a16="http://schemas.microsoft.com/office/drawing/2014/main" id="{53ED12BD-A57F-4789-8818-FD83DCA57EA4}"/>
              </a:ext>
            </a:extLst>
          </p:cNvPr>
          <p:cNvPicPr/>
          <p:nvPr/>
        </p:nvPicPr>
        <p:blipFill>
          <a:blip r:embed="rId3"/>
          <a:stretch>
            <a:fillRect/>
          </a:stretch>
        </p:blipFill>
        <p:spPr>
          <a:xfrm>
            <a:off x="304800" y="3836158"/>
            <a:ext cx="7162800" cy="2590800"/>
          </a:xfrm>
          <a:prstGeom prst="rect">
            <a:avLst/>
          </a:prstGeom>
        </p:spPr>
      </p:pic>
    </p:spTree>
    <p:extLst>
      <p:ext uri="{BB962C8B-B14F-4D97-AF65-F5344CB8AC3E}">
        <p14:creationId xmlns:p14="http://schemas.microsoft.com/office/powerpoint/2010/main" val="21675549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Fourth, Apache Spark</a:t>
            </a:r>
            <a:endParaRPr dirty="0">
              <a:solidFill>
                <a:schemeClr val="accent1">
                  <a:lumMod val="50000"/>
                </a:schemeClr>
              </a:solidFill>
              <a:effectLst>
                <a:outerShdw blurRad="38100" dist="38100" dir="2700000" algn="tl">
                  <a:srgbClr val="000000">
                    <a:alpha val="43137"/>
                  </a:srgbClr>
                </a:outerShdw>
              </a:effectLs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74</a:t>
            </a:fld>
            <a:endParaRPr/>
          </a:p>
        </p:txBody>
      </p:sp>
      <p:pic>
        <p:nvPicPr>
          <p:cNvPr id="1026" name="Picture 2" descr="Kết quả hình ảnh cho apache spark">
            <a:extLst>
              <a:ext uri="{FF2B5EF4-FFF2-40B4-BE49-F238E27FC236}">
                <a16:creationId xmlns:a16="http://schemas.microsoft.com/office/drawing/2014/main" id="{EC2A2089-3F36-48BB-930B-41F228543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24000"/>
            <a:ext cx="5486400" cy="480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9221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Fourth, Apache Spark</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152400" y="1447800"/>
            <a:ext cx="8763000" cy="5029200"/>
          </a:xfrm>
          <a:prstGeom prst="rect">
            <a:avLst/>
          </a:prstGeom>
        </p:spPr>
        <p:txBody>
          <a:bodyPr spcFirstLastPara="1" wrap="square" lIns="91425" tIns="91425" rIns="91425" bIns="91425" anchor="t" anchorCtr="0">
            <a:noAutofit/>
          </a:bodyPr>
          <a:lstStyle/>
          <a:p>
            <a:pPr algn="just"/>
            <a:r>
              <a:rPr lang="vi-VN" b="1" dirty="0">
                <a:solidFill>
                  <a:schemeClr val="tx1"/>
                </a:solidFill>
                <a:latin typeface="+mj-lt"/>
              </a:rPr>
              <a:t>Apache Spark </a:t>
            </a:r>
            <a:r>
              <a:rPr lang="vi-VN" dirty="0">
                <a:solidFill>
                  <a:schemeClr val="tx1"/>
                </a:solidFill>
                <a:latin typeface="+mj-lt"/>
              </a:rPr>
              <a:t>là một open source cluster computing framework được phát triển sơ khởi vào năm 2009 bởi AMPLab tại đại học California, Berkeley. </a:t>
            </a:r>
            <a:endParaRPr lang="en-US" dirty="0">
              <a:solidFill>
                <a:schemeClr val="tx1"/>
              </a:solidFill>
              <a:latin typeface="+mj-lt"/>
            </a:endParaRPr>
          </a:p>
          <a:p>
            <a:pPr algn="just"/>
            <a:r>
              <a:rPr lang="vi-VN" dirty="0">
                <a:solidFill>
                  <a:schemeClr val="tx1"/>
                </a:solidFill>
                <a:latin typeface="+mj-lt"/>
              </a:rPr>
              <a:t>Sau này, Spark đã được trao cho Apache Software Foundation vào năm 2013 và được phát triển cho đến nay.</a:t>
            </a:r>
            <a:endParaRPr lang="en-US" dirty="0">
              <a:solidFill>
                <a:schemeClr val="tx1"/>
              </a:solidFill>
              <a:latin typeface="+mj-lt"/>
            </a:endParaRPr>
          </a:p>
          <a:p>
            <a:endParaRPr lang="en-US" sz="2400" dirty="0">
              <a:solidFill>
                <a:schemeClr val="tx1"/>
              </a:solidFill>
              <a:latin typeface="Times New Roman" panose="02020603050405020304" pitchFamily="18" charset="0"/>
              <a:cs typeface="Times New Roman" panose="02020603050405020304" pitchFamily="18" charset="0"/>
            </a:endParaRPr>
          </a:p>
          <a:p>
            <a:pPr lvl="0"/>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75</a:t>
            </a:fld>
            <a:endParaRPr/>
          </a:p>
        </p:txBody>
      </p:sp>
      <p:pic>
        <p:nvPicPr>
          <p:cNvPr id="7" name="Picture 6">
            <a:extLst>
              <a:ext uri="{FF2B5EF4-FFF2-40B4-BE49-F238E27FC236}">
                <a16:creationId xmlns:a16="http://schemas.microsoft.com/office/drawing/2014/main" id="{CEE26EF2-F0F4-406B-A79F-5DC39667B62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5800" y="2971800"/>
            <a:ext cx="48006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94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Fourth, Apache Spark</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152400" y="1447800"/>
            <a:ext cx="8763000" cy="5029200"/>
          </a:xfrm>
          <a:prstGeom prst="rect">
            <a:avLst/>
          </a:prstGeom>
        </p:spPr>
        <p:txBody>
          <a:bodyPr spcFirstLastPara="1" wrap="square" lIns="91425" tIns="91425" rIns="91425" bIns="91425" anchor="t" anchorCtr="0">
            <a:noAutofit/>
          </a:bodyPr>
          <a:lstStyle/>
          <a:p>
            <a:pPr algn="just">
              <a:spcBef>
                <a:spcPts val="1200"/>
              </a:spcBef>
              <a:spcAft>
                <a:spcPts val="1200"/>
              </a:spcAft>
              <a:buFont typeface="Wingdings" pitchFamily="2" charset="2"/>
              <a:buChar char="v"/>
            </a:pPr>
            <a:r>
              <a:rPr lang="en-US" sz="2400" b="1" dirty="0" err="1">
                <a:solidFill>
                  <a:schemeClr val="tx1"/>
                </a:solidFill>
                <a:latin typeface="Times New Roman" panose="02020603050405020304" pitchFamily="18" charset="0"/>
                <a:cs typeface="Times New Roman" panose="02020603050405020304" pitchFamily="18" charset="0"/>
              </a:rPr>
              <a:t>Tính</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năng</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nổi</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bật</a:t>
            </a:r>
            <a:r>
              <a:rPr lang="en-US" sz="2400" b="1" dirty="0">
                <a:solidFill>
                  <a:schemeClr val="tx1"/>
                </a:solidFill>
                <a:latin typeface="Times New Roman" panose="02020603050405020304" pitchFamily="18" charset="0"/>
                <a:cs typeface="Times New Roman" panose="02020603050405020304" pitchFamily="18" charset="0"/>
              </a:rPr>
              <a:t>:</a:t>
            </a:r>
            <a:endParaRPr lang="en-US" sz="2400" b="1" i="1" dirty="0">
              <a:solidFill>
                <a:schemeClr val="tx1"/>
              </a:solidFill>
              <a:latin typeface="Times New Roman" panose="02020603050405020304" pitchFamily="18" charset="0"/>
              <a:cs typeface="Times New Roman" panose="02020603050405020304" pitchFamily="18" charset="0"/>
            </a:endParaRPr>
          </a:p>
          <a:p>
            <a:pPr lvl="0" algn="just">
              <a:spcBef>
                <a:spcPts val="1200"/>
              </a:spcBef>
              <a:spcAft>
                <a:spcPts val="1200"/>
              </a:spcAft>
            </a:pPr>
            <a:r>
              <a:rPr lang="vi-VN" dirty="0">
                <a:solidFill>
                  <a:schemeClr val="tx1"/>
                </a:solidFill>
                <a:latin typeface="+mj-lt"/>
              </a:rPr>
              <a:t>Spark cho phép xây dựng và phân tích nhanh các mô hình dự đoán. </a:t>
            </a:r>
            <a:endParaRPr lang="en-US" dirty="0">
              <a:solidFill>
                <a:schemeClr val="tx1"/>
              </a:solidFill>
              <a:latin typeface="+mj-lt"/>
            </a:endParaRPr>
          </a:p>
          <a:p>
            <a:pPr lvl="0" algn="just">
              <a:spcBef>
                <a:spcPts val="1200"/>
              </a:spcBef>
              <a:spcAft>
                <a:spcPts val="1200"/>
              </a:spcAft>
            </a:pPr>
            <a:r>
              <a:rPr lang="vi-VN" dirty="0">
                <a:solidFill>
                  <a:schemeClr val="tx1"/>
                </a:solidFill>
                <a:latin typeface="+mj-lt"/>
              </a:rPr>
              <a:t>Hơn nữa, nó còn cung cấp khả năng truy xuất toàn bộ dữ liệu cùng lúc, nhờ vậy ta không cần phải lấy mẫu dữ liệu. </a:t>
            </a:r>
            <a:endParaRPr lang="en-US" dirty="0">
              <a:solidFill>
                <a:schemeClr val="tx1"/>
              </a:solidFill>
              <a:latin typeface="+mj-lt"/>
            </a:endParaRPr>
          </a:p>
          <a:p>
            <a:pPr lvl="0" algn="just">
              <a:spcBef>
                <a:spcPts val="1200"/>
              </a:spcBef>
              <a:spcAft>
                <a:spcPts val="1200"/>
              </a:spcAft>
            </a:pPr>
            <a:r>
              <a:rPr lang="vi-VN" dirty="0">
                <a:solidFill>
                  <a:schemeClr val="tx1"/>
                </a:solidFill>
                <a:latin typeface="+mj-lt"/>
              </a:rPr>
              <a:t>Thêm vào đó, Spark còn cung cấp tính năng streaming, được dùng để xây dựng các mô hình real-time bằng cách nạp toàn bộ dữ liệu vào bộ nhớ.</a:t>
            </a:r>
            <a:endParaRPr lang="en-US" sz="2400" dirty="0">
              <a:solidFill>
                <a:schemeClr val="tx1"/>
              </a:solidFill>
              <a:latin typeface="Times New Roman" panose="02020603050405020304" pitchFamily="18" charset="0"/>
              <a:cs typeface="Times New Roman" panose="02020603050405020304" pitchFamily="18" charset="0"/>
            </a:endParaRPr>
          </a:p>
          <a:p>
            <a:pPr lvl="0"/>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76</a:t>
            </a:fld>
            <a:endParaRPr/>
          </a:p>
        </p:txBody>
      </p:sp>
    </p:spTree>
    <p:extLst>
      <p:ext uri="{BB962C8B-B14F-4D97-AF65-F5344CB8AC3E}">
        <p14:creationId xmlns:p14="http://schemas.microsoft.com/office/powerpoint/2010/main" val="20908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animEffect transition="in" filter="fade">
                                      <p:cBhvr>
                                        <p:cTn id="7" dur="1000"/>
                                        <p:tgtEl>
                                          <p:spTgt spid="175">
                                            <p:txEl>
                                              <p:pRg st="1" end="1"/>
                                            </p:txEl>
                                          </p:spTgt>
                                        </p:tgtEl>
                                      </p:cBhvr>
                                    </p:animEffect>
                                    <p:anim calcmode="lin" valueType="num">
                                      <p:cBhvr>
                                        <p:cTn id="8"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2" end="2"/>
                                            </p:txEl>
                                          </p:spTgt>
                                        </p:tgtEl>
                                        <p:attrNameLst>
                                          <p:attrName>style.visibility</p:attrName>
                                        </p:attrNameLst>
                                      </p:cBhvr>
                                      <p:to>
                                        <p:strVal val="visible"/>
                                      </p:to>
                                    </p:set>
                                    <p:animEffect transition="in" filter="fade">
                                      <p:cBhvr>
                                        <p:cTn id="14" dur="1000"/>
                                        <p:tgtEl>
                                          <p:spTgt spid="175">
                                            <p:txEl>
                                              <p:pRg st="2" end="2"/>
                                            </p:txEl>
                                          </p:spTgt>
                                        </p:tgtEl>
                                      </p:cBhvr>
                                    </p:animEffect>
                                    <p:anim calcmode="lin" valueType="num">
                                      <p:cBhvr>
                                        <p:cTn id="15"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3" end="3"/>
                                            </p:txEl>
                                          </p:spTgt>
                                        </p:tgtEl>
                                        <p:attrNameLst>
                                          <p:attrName>style.visibility</p:attrName>
                                        </p:attrNameLst>
                                      </p:cBhvr>
                                      <p:to>
                                        <p:strVal val="visible"/>
                                      </p:to>
                                    </p:set>
                                    <p:animEffect transition="in" filter="fade">
                                      <p:cBhvr>
                                        <p:cTn id="21" dur="1000"/>
                                        <p:tgtEl>
                                          <p:spTgt spid="175">
                                            <p:txEl>
                                              <p:pRg st="3" end="3"/>
                                            </p:txEl>
                                          </p:spTgt>
                                        </p:tgtEl>
                                      </p:cBhvr>
                                    </p:animEffect>
                                    <p:anim calcmode="lin" valueType="num">
                                      <p:cBhvr>
                                        <p:cTn id="22"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Fourth, Apache Spark</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152400" y="1447800"/>
            <a:ext cx="8839200" cy="5029200"/>
          </a:xfrm>
          <a:prstGeom prst="rect">
            <a:avLst/>
          </a:prstGeom>
        </p:spPr>
        <p:txBody>
          <a:bodyPr spcFirstLastPara="1" wrap="square" lIns="91425" tIns="91425" rIns="91425" bIns="91425" anchor="t" anchorCtr="0">
            <a:noAutofit/>
          </a:bodyPr>
          <a:lstStyle/>
          <a:p>
            <a:pPr>
              <a:spcBef>
                <a:spcPts val="1200"/>
              </a:spcBef>
              <a:spcAft>
                <a:spcPts val="1200"/>
              </a:spcAft>
              <a:buFont typeface="Wingdings" pitchFamily="2" charset="2"/>
              <a:buChar char="v"/>
            </a:pPr>
            <a:r>
              <a:rPr lang="en-US" sz="2000" b="1" dirty="0" err="1">
                <a:solidFill>
                  <a:schemeClr val="tx1"/>
                </a:solidFill>
                <a:latin typeface="Times New Roman" pitchFamily="18" charset="0"/>
                <a:cs typeface="Times New Roman" pitchFamily="18" charset="0"/>
              </a:rPr>
              <a:t>Cách</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thức</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hoạt</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động</a:t>
            </a:r>
            <a:r>
              <a:rPr lang="en-US" sz="2000" b="1" dirty="0">
                <a:solidFill>
                  <a:schemeClr val="tx1"/>
                </a:solidFill>
                <a:latin typeface="Times New Roman" pitchFamily="18" charset="0"/>
                <a:cs typeface="Times New Roman" pitchFamily="18" charset="0"/>
              </a:rPr>
              <a:t>:</a:t>
            </a:r>
            <a:endParaRPr lang="en-US" sz="2000" b="1" i="1" dirty="0">
              <a:solidFill>
                <a:schemeClr val="tx1"/>
              </a:solidFill>
              <a:latin typeface="Times New Roman" pitchFamily="18" charset="0"/>
              <a:cs typeface="Times New Roman" pitchFamily="18" charset="0"/>
            </a:endParaRPr>
          </a:p>
          <a:p>
            <a:pPr lvl="0" algn="just">
              <a:spcBef>
                <a:spcPts val="1200"/>
              </a:spcBef>
              <a:spcAft>
                <a:spcPts val="1200"/>
              </a:spcAft>
            </a:pPr>
            <a:r>
              <a:rPr lang="vi-VN" sz="2000" dirty="0">
                <a:solidFill>
                  <a:schemeClr val="tx1"/>
                </a:solidFill>
                <a:latin typeface="+mj-lt"/>
              </a:rPr>
              <a:t>Khi ta có một tác vụ nào đó qúa lớn mà không thể xử lý trên một laptop hay một server, Spark cho phép ta phân chia tác vụ này thành những phần dễ quản lý hơn. </a:t>
            </a:r>
            <a:endParaRPr lang="en-US" sz="2000" dirty="0">
              <a:solidFill>
                <a:schemeClr val="tx1"/>
              </a:solidFill>
              <a:latin typeface="+mj-lt"/>
            </a:endParaRPr>
          </a:p>
          <a:p>
            <a:pPr lvl="0" algn="just">
              <a:spcBef>
                <a:spcPts val="1200"/>
              </a:spcBef>
              <a:spcAft>
                <a:spcPts val="1200"/>
              </a:spcAft>
            </a:pPr>
            <a:r>
              <a:rPr lang="vi-VN" sz="2000" dirty="0">
                <a:solidFill>
                  <a:schemeClr val="tx1"/>
                </a:solidFill>
                <a:latin typeface="+mj-lt"/>
              </a:rPr>
              <a:t>Sau đó, Spark sẽ chạy các tác vụ này trong bộ nhớ, trên các cluster của nhiều server khác nhau để khai thác tốc độ truy xuất nhanh từ RAM. Spark sử dụng API Resilient Distributed Dataset (RDD) để xử lý dữ liệu.</a:t>
            </a:r>
            <a:endParaRPr lang="en-US" sz="2000" dirty="0">
              <a:solidFill>
                <a:schemeClr val="tx1"/>
              </a:solidFill>
              <a:latin typeface="+mj-lt"/>
            </a:endParaRPr>
          </a:p>
          <a:p>
            <a:pPr lvl="0">
              <a:spcBef>
                <a:spcPts val="1200"/>
              </a:spcBef>
              <a:spcAft>
                <a:spcPts val="1200"/>
              </a:spcAft>
            </a:pP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77</a:t>
            </a:fld>
            <a:endParaRPr/>
          </a:p>
        </p:txBody>
      </p:sp>
    </p:spTree>
    <p:extLst>
      <p:ext uri="{BB962C8B-B14F-4D97-AF65-F5344CB8AC3E}">
        <p14:creationId xmlns:p14="http://schemas.microsoft.com/office/powerpoint/2010/main" val="129128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animEffect transition="in" filter="fade">
                                      <p:cBhvr>
                                        <p:cTn id="7" dur="1000"/>
                                        <p:tgtEl>
                                          <p:spTgt spid="175">
                                            <p:txEl>
                                              <p:pRg st="1" end="1"/>
                                            </p:txEl>
                                          </p:spTgt>
                                        </p:tgtEl>
                                      </p:cBhvr>
                                    </p:animEffect>
                                    <p:anim calcmode="lin" valueType="num">
                                      <p:cBhvr>
                                        <p:cTn id="8"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2" end="2"/>
                                            </p:txEl>
                                          </p:spTgt>
                                        </p:tgtEl>
                                        <p:attrNameLst>
                                          <p:attrName>style.visibility</p:attrName>
                                        </p:attrNameLst>
                                      </p:cBhvr>
                                      <p:to>
                                        <p:strVal val="visible"/>
                                      </p:to>
                                    </p:set>
                                    <p:animEffect transition="in" filter="fade">
                                      <p:cBhvr>
                                        <p:cTn id="14" dur="1000"/>
                                        <p:tgtEl>
                                          <p:spTgt spid="175">
                                            <p:txEl>
                                              <p:pRg st="2" end="2"/>
                                            </p:txEl>
                                          </p:spTgt>
                                        </p:tgtEl>
                                      </p:cBhvr>
                                    </p:animEffect>
                                    <p:anim calcmode="lin" valueType="num">
                                      <p:cBhvr>
                                        <p:cTn id="15"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Fourth, Apache Spark</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152400" y="1447800"/>
            <a:ext cx="8458200" cy="5029200"/>
          </a:xfrm>
          <a:prstGeom prst="rect">
            <a:avLst/>
          </a:prstGeom>
        </p:spPr>
        <p:txBody>
          <a:bodyPr spcFirstLastPara="1" wrap="square" lIns="91425" tIns="91425" rIns="91425" bIns="91425" anchor="t" anchorCtr="0">
            <a:noAutofit/>
          </a:bodyPr>
          <a:lstStyle/>
          <a:p>
            <a:r>
              <a:rPr lang="en-US" sz="2000" b="1" dirty="0" err="1">
                <a:solidFill>
                  <a:schemeClr val="tx1"/>
                </a:solidFill>
                <a:latin typeface="Times New Roman" panose="02020603050405020304" pitchFamily="18" charset="0"/>
                <a:cs typeface="Times New Roman" panose="02020603050405020304" pitchFamily="18" charset="0"/>
              </a:rPr>
              <a:t>Mô</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hình</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tổng</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quan</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của</a:t>
            </a:r>
            <a:r>
              <a:rPr lang="en-US" sz="2000" b="1" dirty="0">
                <a:solidFill>
                  <a:schemeClr val="tx1"/>
                </a:solidFill>
                <a:latin typeface="Times New Roman" panose="02020603050405020304" pitchFamily="18" charset="0"/>
                <a:cs typeface="Times New Roman" panose="02020603050405020304" pitchFamily="18" charset="0"/>
              </a:rPr>
              <a:t> Spark:</a:t>
            </a:r>
          </a:p>
          <a:p>
            <a:pPr lvl="0"/>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78</a:t>
            </a:fld>
            <a:endParaRPr/>
          </a:p>
        </p:txBody>
      </p:sp>
      <p:pic>
        <p:nvPicPr>
          <p:cNvPr id="5" name="Picture 4">
            <a:extLst>
              <a:ext uri="{FF2B5EF4-FFF2-40B4-BE49-F238E27FC236}">
                <a16:creationId xmlns:a16="http://schemas.microsoft.com/office/drawing/2014/main" id="{45284AB5-72A5-4546-8872-A26155026787}"/>
              </a:ext>
            </a:extLst>
          </p:cNvPr>
          <p:cNvPicPr/>
          <p:nvPr/>
        </p:nvPicPr>
        <p:blipFill>
          <a:blip r:embed="rId3"/>
          <a:stretch>
            <a:fillRect/>
          </a:stretch>
        </p:blipFill>
        <p:spPr>
          <a:xfrm>
            <a:off x="304800" y="2660649"/>
            <a:ext cx="8305800" cy="3359151"/>
          </a:xfrm>
          <a:prstGeom prst="rect">
            <a:avLst/>
          </a:prstGeom>
        </p:spPr>
      </p:pic>
    </p:spTree>
    <p:extLst>
      <p:ext uri="{BB962C8B-B14F-4D97-AF65-F5344CB8AC3E}">
        <p14:creationId xmlns:p14="http://schemas.microsoft.com/office/powerpoint/2010/main" val="17230132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Fourth, Apache Spark</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152400" y="1447800"/>
            <a:ext cx="8915400" cy="5029200"/>
          </a:xfrm>
          <a:prstGeom prst="rect">
            <a:avLst/>
          </a:prstGeom>
        </p:spPr>
        <p:txBody>
          <a:bodyPr spcFirstLastPara="1" wrap="square" lIns="91425" tIns="91425" rIns="91425" bIns="91425" anchor="t" anchorCtr="0">
            <a:noAutofit/>
          </a:bodyPr>
          <a:lstStyle/>
          <a:p>
            <a:pPr>
              <a:buFont typeface="Wingdings" pitchFamily="2" charset="2"/>
              <a:buChar char="v"/>
            </a:pPr>
            <a:r>
              <a:rPr lang="en-US" sz="2400" b="1" dirty="0">
                <a:solidFill>
                  <a:schemeClr val="tx1"/>
                </a:solidFill>
                <a:latin typeface="Times New Roman" panose="02020603050405020304" pitchFamily="18" charset="0"/>
                <a:cs typeface="Times New Roman" panose="02020603050405020304" pitchFamily="18" charset="0"/>
              </a:rPr>
              <a:t>Spark streaming:</a:t>
            </a:r>
          </a:p>
          <a:p>
            <a:r>
              <a:rPr lang="vi-VN" sz="2400" dirty="0">
                <a:solidFill>
                  <a:schemeClr val="tx1"/>
                </a:solidFill>
                <a:latin typeface="Times New Roman" panose="02020603050405020304" pitchFamily="18" charset="0"/>
                <a:cs typeface="Times New Roman" panose="02020603050405020304" pitchFamily="18" charset="0"/>
              </a:rPr>
              <a:t>Spark Streaming là một phần mở rộng của</a:t>
            </a:r>
            <a:r>
              <a:rPr lang="en-US" sz="2400" dirty="0">
                <a:solidFill>
                  <a:schemeClr val="tx1"/>
                </a:solidFill>
                <a:latin typeface="Times New Roman" panose="02020603050405020304" pitchFamily="18" charset="0"/>
                <a:cs typeface="Times New Roman" panose="02020603050405020304" pitchFamily="18" charset="0"/>
              </a:rPr>
              <a:t> core</a:t>
            </a:r>
            <a:r>
              <a:rPr lang="vi-VN" sz="2400" dirty="0">
                <a:solidFill>
                  <a:schemeClr val="tx1"/>
                </a:solidFill>
                <a:latin typeface="Times New Roman" panose="02020603050405020304" pitchFamily="18" charset="0"/>
                <a:cs typeface="Times New Roman" panose="02020603050405020304" pitchFamily="18" charset="0"/>
              </a:rPr>
              <a:t> Spark API cho phép xử lý luồng dữ liệu trực tiếp có khả năng mở rộng, thông lượng cao, có khả năng chịu lỗi. </a:t>
            </a:r>
            <a:endParaRPr lang="en-US" sz="2400" dirty="0">
              <a:solidFill>
                <a:schemeClr val="tx1"/>
              </a:solidFill>
              <a:latin typeface="Times New Roman" panose="02020603050405020304" pitchFamily="18" charset="0"/>
              <a:cs typeface="Times New Roman" panose="02020603050405020304" pitchFamily="18" charset="0"/>
            </a:endParaRPr>
          </a:p>
          <a:p>
            <a:r>
              <a:rPr lang="vi-VN" sz="2400" dirty="0">
                <a:solidFill>
                  <a:schemeClr val="tx1"/>
                </a:solidFill>
                <a:latin typeface="Times New Roman" panose="02020603050405020304" pitchFamily="18" charset="0"/>
                <a:cs typeface="Times New Roman" panose="02020603050405020304" pitchFamily="18" charset="0"/>
              </a:rPr>
              <a:t>Dữ liệu có thể được nhập từ nhiều nguồn như Kafka, Flume, Kinesis hoặc TCP socket và có thể được xử lý bằng các thuật toán phức tạp được thể hiện bằng các hàm cấp cao như </a:t>
            </a:r>
            <a:r>
              <a:rPr lang="en-US" sz="2400" dirty="0">
                <a:solidFill>
                  <a:schemeClr val="tx1"/>
                </a:solidFill>
                <a:latin typeface="Times New Roman" panose="02020603050405020304" pitchFamily="18" charset="0"/>
                <a:cs typeface="Times New Roman" panose="02020603050405020304" pitchFamily="18" charset="0"/>
              </a:rPr>
              <a:t>map</a:t>
            </a:r>
            <a:r>
              <a:rPr lang="vi-VN" sz="2400"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reduce</a:t>
            </a:r>
            <a:r>
              <a:rPr lang="vi-VN" sz="2400"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join</a:t>
            </a:r>
            <a:r>
              <a:rPr lang="vi-VN" sz="2400" dirty="0">
                <a:solidFill>
                  <a:schemeClr val="tx1"/>
                </a:solidFill>
                <a:latin typeface="Times New Roman" panose="02020603050405020304" pitchFamily="18" charset="0"/>
                <a:cs typeface="Times New Roman" panose="02020603050405020304" pitchFamily="18" charset="0"/>
              </a:rPr>
              <a:t> và </a:t>
            </a:r>
            <a:r>
              <a:rPr lang="en-US" sz="2400" dirty="0">
                <a:solidFill>
                  <a:schemeClr val="tx1"/>
                </a:solidFill>
                <a:latin typeface="Times New Roman" panose="02020603050405020304" pitchFamily="18" charset="0"/>
                <a:cs typeface="Times New Roman" panose="02020603050405020304" pitchFamily="18" charset="0"/>
              </a:rPr>
              <a:t>window</a:t>
            </a:r>
            <a:r>
              <a:rPr lang="vi-VN" sz="2400" dirty="0">
                <a:solidFill>
                  <a:schemeClr val="tx1"/>
                </a:solidFill>
                <a:latin typeface="Times New Roman" panose="02020603050405020304" pitchFamily="18" charset="0"/>
                <a:cs typeface="Times New Roman" panose="02020603050405020304" pitchFamily="18" charset="0"/>
              </a:rPr>
              <a:t>. </a:t>
            </a:r>
            <a:endParaRPr lang="en-US" sz="2400" dirty="0">
              <a:solidFill>
                <a:schemeClr val="tx1"/>
              </a:solidFill>
              <a:latin typeface="Times New Roman" panose="02020603050405020304" pitchFamily="18" charset="0"/>
              <a:cs typeface="Times New Roman" panose="02020603050405020304" pitchFamily="18" charset="0"/>
            </a:endParaRPr>
          </a:p>
          <a:p>
            <a:r>
              <a:rPr lang="vi-VN" sz="2400" dirty="0">
                <a:solidFill>
                  <a:schemeClr val="tx1"/>
                </a:solidFill>
                <a:latin typeface="Times New Roman" panose="02020603050405020304" pitchFamily="18" charset="0"/>
                <a:cs typeface="Times New Roman" panose="02020603050405020304" pitchFamily="18" charset="0"/>
              </a:rPr>
              <a:t>Cuối cùng, dữ liệu đã xử lý có thể được đẩy ra hệ thống tập tin, cơ sở dữ liệu và bảng điều khiển trực tiếp. Trên thực tế, bạn có thể áp dụng </a:t>
            </a:r>
            <a:r>
              <a:rPr lang="en-US" sz="2400" dirty="0">
                <a:solidFill>
                  <a:schemeClr val="tx1"/>
                </a:solidFill>
                <a:latin typeface="Times New Roman" panose="02020603050405020304" pitchFamily="18" charset="0"/>
                <a:cs typeface="Times New Roman" panose="02020603050405020304" pitchFamily="18" charset="0"/>
              </a:rPr>
              <a:t>Spark’s machine learning </a:t>
            </a:r>
            <a:r>
              <a:rPr lang="vi-VN" sz="2400" dirty="0">
                <a:solidFill>
                  <a:schemeClr val="tx1"/>
                </a:solidFill>
                <a:latin typeface="Times New Roman" panose="02020603050405020304" pitchFamily="18" charset="0"/>
                <a:cs typeface="Times New Roman" panose="02020603050405020304" pitchFamily="18" charset="0"/>
              </a:rPr>
              <a:t>và xử lý đồ thị Spark trên </a:t>
            </a:r>
            <a:r>
              <a:rPr lang="en-US" sz="2400" dirty="0" err="1">
                <a:solidFill>
                  <a:schemeClr val="tx1"/>
                </a:solidFill>
                <a:latin typeface="Times New Roman" panose="02020603050405020304" pitchFamily="18" charset="0"/>
                <a:cs typeface="Times New Roman" panose="02020603050405020304" pitchFamily="18" charset="0"/>
              </a:rPr>
              <a:t>các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luồng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dữ</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liệu</a:t>
            </a:r>
            <a:r>
              <a:rPr lang="vi-VN" sz="2400" dirty="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latin typeface="Times New Roman" panose="02020603050405020304" pitchFamily="18" charset="0"/>
              <a:cs typeface="Times New Roman" panose="02020603050405020304" pitchFamily="18" charset="0"/>
            </a:endParaRPr>
          </a:p>
          <a:p>
            <a:pPr lvl="0"/>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79</a:t>
            </a:fld>
            <a:endParaRPr/>
          </a:p>
        </p:txBody>
      </p:sp>
    </p:spTree>
    <p:extLst>
      <p:ext uri="{BB962C8B-B14F-4D97-AF65-F5344CB8AC3E}">
        <p14:creationId xmlns:p14="http://schemas.microsoft.com/office/powerpoint/2010/main" val="406058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animEffect transition="in" filter="fade">
                                      <p:cBhvr>
                                        <p:cTn id="7" dur="1000"/>
                                        <p:tgtEl>
                                          <p:spTgt spid="175">
                                            <p:txEl>
                                              <p:pRg st="1" end="1"/>
                                            </p:txEl>
                                          </p:spTgt>
                                        </p:tgtEl>
                                      </p:cBhvr>
                                    </p:animEffect>
                                    <p:anim calcmode="lin" valueType="num">
                                      <p:cBhvr>
                                        <p:cTn id="8"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2" end="2"/>
                                            </p:txEl>
                                          </p:spTgt>
                                        </p:tgtEl>
                                        <p:attrNameLst>
                                          <p:attrName>style.visibility</p:attrName>
                                        </p:attrNameLst>
                                      </p:cBhvr>
                                      <p:to>
                                        <p:strVal val="visible"/>
                                      </p:to>
                                    </p:set>
                                    <p:animEffect transition="in" filter="fade">
                                      <p:cBhvr>
                                        <p:cTn id="14" dur="1000"/>
                                        <p:tgtEl>
                                          <p:spTgt spid="175">
                                            <p:txEl>
                                              <p:pRg st="2" end="2"/>
                                            </p:txEl>
                                          </p:spTgt>
                                        </p:tgtEl>
                                      </p:cBhvr>
                                    </p:animEffect>
                                    <p:anim calcmode="lin" valueType="num">
                                      <p:cBhvr>
                                        <p:cTn id="15"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3" end="3"/>
                                            </p:txEl>
                                          </p:spTgt>
                                        </p:tgtEl>
                                        <p:attrNameLst>
                                          <p:attrName>style.visibility</p:attrName>
                                        </p:attrNameLst>
                                      </p:cBhvr>
                                      <p:to>
                                        <p:strVal val="visible"/>
                                      </p:to>
                                    </p:set>
                                    <p:animEffect transition="in" filter="fade">
                                      <p:cBhvr>
                                        <p:cTn id="21" dur="1000"/>
                                        <p:tgtEl>
                                          <p:spTgt spid="175">
                                            <p:txEl>
                                              <p:pRg st="3" end="3"/>
                                            </p:txEl>
                                          </p:spTgt>
                                        </p:tgtEl>
                                      </p:cBhvr>
                                    </p:animEffect>
                                    <p:anim calcmode="lin" valueType="num">
                                      <p:cBhvr>
                                        <p:cTn id="22"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Tình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Hình</a:t>
            </a:r>
            <a:r>
              <a:rPr lang="en-US" dirty="0">
                <a:solidFill>
                  <a:schemeClr val="accent1">
                    <a:lumMod val="50000"/>
                  </a:schemeClr>
                </a:solidFill>
                <a:effectLst>
                  <a:outerShdw blurRad="38100" dist="38100" dir="2700000" algn="tl">
                    <a:srgbClr val="000000">
                      <a:alpha val="43137"/>
                    </a:srgbClr>
                  </a:outerShdw>
                </a:effectLst>
                <a:latin typeface="+mn-lt"/>
              </a:rPr>
              <a:t> Big Data </a:t>
            </a:r>
            <a:r>
              <a:rPr lang="en-US" dirty="0" err="1">
                <a:solidFill>
                  <a:schemeClr val="accent1">
                    <a:lumMod val="50000"/>
                  </a:schemeClr>
                </a:solidFill>
                <a:effectLst>
                  <a:outerShdw blurRad="38100" dist="38100" dir="2700000" algn="tl">
                    <a:srgbClr val="000000">
                      <a:alpha val="43137"/>
                    </a:srgbClr>
                  </a:outerShdw>
                </a:effectLst>
                <a:latin typeface="+mn-lt"/>
              </a:rPr>
              <a:t>Hiện</a:t>
            </a:r>
            <a:r>
              <a:rPr lang="en-US" dirty="0">
                <a:solidFill>
                  <a:schemeClr val="accent1">
                    <a:lumMod val="50000"/>
                  </a:schemeClr>
                </a:solidFill>
                <a:effectLst>
                  <a:outerShdw blurRad="38100" dist="38100" dir="2700000" algn="tl">
                    <a:srgbClr val="000000">
                      <a:alpha val="43137"/>
                    </a:srgbClr>
                  </a:outerShdw>
                </a:effectLst>
                <a:latin typeface="+mn-lt"/>
              </a:rPr>
              <a:t> Nay</a:t>
            </a:r>
          </a:p>
        </p:txBody>
      </p:sp>
      <p:sp>
        <p:nvSpPr>
          <p:cNvPr id="175" name="Google Shape;175;p13"/>
          <p:cNvSpPr txBox="1">
            <a:spLocks noGrp="1"/>
          </p:cNvSpPr>
          <p:nvPr>
            <p:ph type="body" idx="1"/>
          </p:nvPr>
        </p:nvSpPr>
        <p:spPr>
          <a:xfrm>
            <a:off x="228600" y="1524000"/>
            <a:ext cx="8458200" cy="3810000"/>
          </a:xfrm>
          <a:prstGeom prst="rect">
            <a:avLst/>
          </a:prstGeom>
        </p:spPr>
        <p:txBody>
          <a:bodyPr spcFirstLastPara="1" wrap="square" lIns="91425" tIns="91425" rIns="91425" bIns="91425" anchor="t" anchorCtr="0">
            <a:noAutofit/>
          </a:bodyPr>
          <a:lstStyle/>
          <a:p>
            <a:pPr marL="0" indent="0">
              <a:lnSpc>
                <a:spcPct val="200000"/>
              </a:lnSpc>
              <a:buNone/>
            </a:pPr>
            <a:endParaRPr lang="en-US" dirty="0">
              <a:solidFill>
                <a:srgbClr val="002060"/>
              </a:solidFill>
              <a:latin typeface="+mn-lt"/>
            </a:endParaRPr>
          </a:p>
          <a:p>
            <a:pPr marL="285750" indent="-285750">
              <a:lnSpc>
                <a:spcPct val="200000"/>
              </a:lnSpc>
            </a:pPr>
            <a:endParaRPr lang="en-US" dirty="0">
              <a:solidFill>
                <a:srgbClr val="002060"/>
              </a:solidFill>
              <a:latin typeface="+mn-lt"/>
            </a:endParaRPr>
          </a:p>
          <a:p>
            <a:pPr marL="285750" indent="-285750"/>
            <a:endParaRPr lang="en-US"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295400"/>
            <a:ext cx="7239000"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13747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Fourth, Apache Spark</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152400" y="1447800"/>
            <a:ext cx="8458200" cy="5029200"/>
          </a:xfrm>
          <a:prstGeom prst="rect">
            <a:avLst/>
          </a:prstGeom>
        </p:spPr>
        <p:txBody>
          <a:bodyPr spcFirstLastPara="1" wrap="square" lIns="91425" tIns="91425" rIns="91425" bIns="91425" anchor="t" anchorCtr="0">
            <a:noAutofit/>
          </a:bodyPr>
          <a:lstStyle/>
          <a:p>
            <a:r>
              <a:rPr lang="en-US" sz="2000" b="1" dirty="0" err="1">
                <a:solidFill>
                  <a:schemeClr val="tx1"/>
                </a:solidFill>
                <a:latin typeface="Times New Roman" panose="02020603050405020304" pitchFamily="18" charset="0"/>
                <a:cs typeface="Times New Roman" panose="02020603050405020304" pitchFamily="18" charset="0"/>
              </a:rPr>
              <a:t>Một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số</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th</a:t>
            </a:r>
            <a:r>
              <a:rPr lang="vi-VN" sz="2000" b="1" dirty="0">
                <a:solidFill>
                  <a:schemeClr val="tx1"/>
                </a:solidFill>
                <a:latin typeface="Times New Roman" panose="02020603050405020304" pitchFamily="18" charset="0"/>
                <a:cs typeface="Times New Roman" panose="02020603050405020304" pitchFamily="18" charset="0"/>
              </a:rPr>
              <a:t>ư </a:t>
            </a:r>
            <a:r>
              <a:rPr lang="en-US" sz="2000" b="1" dirty="0" err="1">
                <a:solidFill>
                  <a:schemeClr val="tx1"/>
                </a:solidFill>
                <a:latin typeface="Times New Roman" panose="02020603050405020304" pitchFamily="18" charset="0"/>
                <a:cs typeface="Times New Roman" panose="02020603050405020304" pitchFamily="18" charset="0"/>
              </a:rPr>
              <a:t>viện</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trong</a:t>
            </a:r>
            <a:r>
              <a:rPr lang="en-US" sz="2000" b="1" dirty="0">
                <a:solidFill>
                  <a:schemeClr val="tx1"/>
                </a:solidFill>
                <a:latin typeface="Times New Roman" panose="02020603050405020304" pitchFamily="18" charset="0"/>
                <a:cs typeface="Times New Roman" panose="02020603050405020304" pitchFamily="18" charset="0"/>
              </a:rPr>
              <a:t> spark:</a:t>
            </a:r>
          </a:p>
          <a:p>
            <a:pPr lvl="0"/>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80</a:t>
            </a:fld>
            <a:endParaRPr/>
          </a:p>
        </p:txBody>
      </p:sp>
      <p:pic>
        <p:nvPicPr>
          <p:cNvPr id="5" name="Picture 4">
            <a:extLst>
              <a:ext uri="{FF2B5EF4-FFF2-40B4-BE49-F238E27FC236}">
                <a16:creationId xmlns:a16="http://schemas.microsoft.com/office/drawing/2014/main" id="{16C13CB6-D799-437E-B72C-9B982C343009}"/>
              </a:ext>
            </a:extLst>
          </p:cNvPr>
          <p:cNvPicPr/>
          <p:nvPr/>
        </p:nvPicPr>
        <p:blipFill>
          <a:blip r:embed="rId3"/>
          <a:stretch>
            <a:fillRect/>
          </a:stretch>
        </p:blipFill>
        <p:spPr>
          <a:xfrm>
            <a:off x="1143000" y="2122526"/>
            <a:ext cx="4495800" cy="4343400"/>
          </a:xfrm>
          <a:prstGeom prst="rect">
            <a:avLst/>
          </a:prstGeom>
        </p:spPr>
      </p:pic>
    </p:spTree>
    <p:extLst>
      <p:ext uri="{BB962C8B-B14F-4D97-AF65-F5344CB8AC3E}">
        <p14:creationId xmlns:p14="http://schemas.microsoft.com/office/powerpoint/2010/main" val="24904751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Fourth, Apache Spark</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152400" y="1447800"/>
            <a:ext cx="8458200" cy="5029200"/>
          </a:xfrm>
          <a:prstGeom prst="rect">
            <a:avLst/>
          </a:prstGeom>
        </p:spPr>
        <p:txBody>
          <a:bodyPr spcFirstLastPara="1" wrap="square" lIns="91425" tIns="91425" rIns="91425" bIns="91425" anchor="t" anchorCtr="0">
            <a:noAutofit/>
          </a:bodyPr>
          <a:lstStyle/>
          <a:p>
            <a:pPr algn="just">
              <a:spcBef>
                <a:spcPts val="1200"/>
              </a:spcBef>
              <a:spcAft>
                <a:spcPts val="1200"/>
              </a:spcAft>
            </a:pPr>
            <a:r>
              <a:rPr lang="en-US" sz="2000" b="1" dirty="0" err="1">
                <a:solidFill>
                  <a:schemeClr val="tx1"/>
                </a:solidFill>
                <a:latin typeface="Times New Roman" panose="02020603050405020304" pitchFamily="18" charset="0"/>
                <a:cs typeface="Times New Roman" panose="02020603050405020304" pitchFamily="18" charset="0"/>
              </a:rPr>
              <a:t>Những</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điểm</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sáng</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giá</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ngoài</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tốc</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độ</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tính</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toán</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nhanh</a:t>
            </a:r>
            <a:r>
              <a:rPr lang="en-US" sz="2000" b="1" dirty="0">
                <a:solidFill>
                  <a:schemeClr val="tx1"/>
                </a:solidFill>
                <a:latin typeface="Times New Roman" panose="02020603050405020304" pitchFamily="18" charset="0"/>
                <a:cs typeface="Times New Roman" panose="02020603050405020304" pitchFamily="18" charset="0"/>
              </a:rPr>
              <a:t>:</a:t>
            </a:r>
            <a:endParaRPr lang="en-US" sz="2000" b="1" i="1" dirty="0">
              <a:solidFill>
                <a:schemeClr val="tx1"/>
              </a:solidFill>
              <a:latin typeface="Times New Roman" panose="02020603050405020304" pitchFamily="18" charset="0"/>
              <a:cs typeface="Times New Roman" panose="02020603050405020304" pitchFamily="18" charset="0"/>
            </a:endParaRPr>
          </a:p>
          <a:p>
            <a:pPr lvl="0" algn="just">
              <a:spcBef>
                <a:spcPts val="1200"/>
              </a:spcBef>
              <a:spcAft>
                <a:spcPts val="1200"/>
              </a:spcAft>
            </a:pPr>
            <a:r>
              <a:rPr lang="vi-VN" sz="2000" b="1" dirty="0">
                <a:solidFill>
                  <a:schemeClr val="tx1"/>
                </a:solidFill>
                <a:latin typeface="Times New Roman" panose="02020603050405020304" pitchFamily="18" charset="0"/>
                <a:cs typeface="Times New Roman" panose="02020603050405020304" pitchFamily="18" charset="0"/>
              </a:rPr>
              <a:t>Sự đơn giản</a:t>
            </a:r>
            <a:r>
              <a:rPr lang="vi-VN" sz="2000" dirty="0">
                <a:solidFill>
                  <a:schemeClr val="tx1"/>
                </a:solidFill>
                <a:latin typeface="Times New Roman" panose="02020603050405020304" pitchFamily="18" charset="0"/>
                <a:cs typeface="Times New Roman" panose="02020603050405020304" pitchFamily="18" charset="0"/>
              </a:rPr>
              <a:t>: Người dùng chỉ cần một vài kiến thức cơ bản về database cộng với lập trình Python hay Scala là có thể sử dụng được.</a:t>
            </a:r>
            <a:endParaRPr lang="en-US" sz="2000" dirty="0">
              <a:solidFill>
                <a:schemeClr val="tx1"/>
              </a:solidFill>
              <a:latin typeface="Times New Roman" panose="02020603050405020304" pitchFamily="18" charset="0"/>
              <a:cs typeface="Times New Roman" panose="02020603050405020304" pitchFamily="18" charset="0"/>
            </a:endParaRPr>
          </a:p>
          <a:p>
            <a:pPr lvl="0" algn="just">
              <a:spcBef>
                <a:spcPts val="1200"/>
              </a:spcBef>
              <a:spcAft>
                <a:spcPts val="1200"/>
              </a:spcAft>
            </a:pPr>
            <a:r>
              <a:rPr lang="en-US" sz="2000" b="1" dirty="0" err="1">
                <a:solidFill>
                  <a:schemeClr val="tx1"/>
                </a:solidFill>
                <a:latin typeface="Times New Roman" panose="02020603050405020304" pitchFamily="18" charset="0"/>
                <a:cs typeface="Times New Roman" panose="02020603050405020304" pitchFamily="18" charset="0"/>
              </a:rPr>
              <a:t>Độc</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lập</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với</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các</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nhà</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cung</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cấp</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dịch</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vụ</a:t>
            </a:r>
            <a:r>
              <a:rPr lang="en-US" sz="2000" b="1" dirty="0">
                <a:solidFill>
                  <a:schemeClr val="tx1"/>
                </a:solidFill>
                <a:latin typeface="Times New Roman" panose="02020603050405020304" pitchFamily="18" charset="0"/>
                <a:cs typeface="Times New Roman" panose="02020603050405020304" pitchFamily="18" charset="0"/>
              </a:rPr>
              <a:t> Hadoop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Hầu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hết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cung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cấp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dịch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vụ</a:t>
            </a:r>
            <a:r>
              <a:rPr lang="en-US" sz="2000" dirty="0">
                <a:solidFill>
                  <a:schemeClr val="tx1"/>
                </a:solidFill>
                <a:latin typeface="Times New Roman" panose="02020603050405020304" pitchFamily="18" charset="0"/>
                <a:cs typeface="Times New Roman" panose="02020603050405020304" pitchFamily="18" charset="0"/>
              </a:rPr>
              <a:t> Hadoop </a:t>
            </a:r>
            <a:r>
              <a:rPr lang="en-US" sz="2000" dirty="0" err="1">
                <a:solidFill>
                  <a:schemeClr val="tx1"/>
                </a:solidFill>
                <a:latin typeface="Times New Roman" panose="02020603050405020304" pitchFamily="18" charset="0"/>
                <a:cs typeface="Times New Roman" panose="02020603050405020304" pitchFamily="18" charset="0"/>
              </a:rPr>
              <a:t>đều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hỗ</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trợ</a:t>
            </a:r>
            <a:r>
              <a:rPr lang="en-US" sz="2000" dirty="0">
                <a:solidFill>
                  <a:schemeClr val="tx1"/>
                </a:solidFill>
                <a:latin typeface="Times New Roman" panose="02020603050405020304" pitchFamily="18" charset="0"/>
                <a:cs typeface="Times New Roman" panose="02020603050405020304" pitchFamily="18" charset="0"/>
              </a:rPr>
              <a:t> Spark.</a:t>
            </a:r>
            <a:endParaRPr lang="en-US" sz="2000" b="1" dirty="0">
              <a:solidFill>
                <a:schemeClr val="tx1"/>
              </a:solidFill>
              <a:latin typeface="Times New Roman" panose="02020603050405020304" pitchFamily="18" charset="0"/>
              <a:cs typeface="Times New Roman" panose="02020603050405020304" pitchFamily="18" charset="0"/>
            </a:endParaRPr>
          </a:p>
          <a:p>
            <a:pPr lvl="0">
              <a:spcBef>
                <a:spcPts val="1200"/>
              </a:spcBef>
              <a:spcAft>
                <a:spcPts val="1200"/>
              </a:spcAft>
            </a:pP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81</a:t>
            </a:fld>
            <a:endParaRPr/>
          </a:p>
        </p:txBody>
      </p:sp>
    </p:spTree>
    <p:extLst>
      <p:ext uri="{BB962C8B-B14F-4D97-AF65-F5344CB8AC3E}">
        <p14:creationId xmlns:p14="http://schemas.microsoft.com/office/powerpoint/2010/main" val="403945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Fourth, Apache Spark</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152400" y="1447800"/>
            <a:ext cx="8458200" cy="5029200"/>
          </a:xfrm>
          <a:prstGeom prst="rect">
            <a:avLst/>
          </a:prstGeom>
        </p:spPr>
        <p:txBody>
          <a:bodyPr spcFirstLastPara="1" wrap="square" lIns="91425" tIns="91425" rIns="91425" bIns="91425" anchor="t" anchorCtr="0">
            <a:noAutofit/>
          </a:bodyPr>
          <a:lstStyle/>
          <a:p>
            <a:pPr algn="just">
              <a:buFont typeface="Wingdings" pitchFamily="2" charset="2"/>
              <a:buChar char="v"/>
            </a:pPr>
            <a:r>
              <a:rPr lang="en-US" sz="2400" b="1" dirty="0" err="1">
                <a:solidFill>
                  <a:schemeClr val="tx1"/>
                </a:solidFill>
                <a:latin typeface="Times New Roman" panose="02020603050405020304" pitchFamily="18" charset="0"/>
                <a:cs typeface="Times New Roman" panose="02020603050405020304" pitchFamily="18" charset="0"/>
              </a:rPr>
              <a:t>Tại</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sao</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lại</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sử</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dụng</a:t>
            </a:r>
            <a:r>
              <a:rPr lang="en-US" sz="2400" b="1" dirty="0">
                <a:solidFill>
                  <a:schemeClr val="tx1"/>
                </a:solidFill>
                <a:latin typeface="Times New Roman" panose="02020603050405020304" pitchFamily="18" charset="0"/>
                <a:cs typeface="Times New Roman" panose="02020603050405020304" pitchFamily="18" charset="0"/>
              </a:rPr>
              <a:t> Apache Spark?</a:t>
            </a:r>
            <a:endParaRPr lang="en-US" sz="2400" b="1" i="1" dirty="0">
              <a:solidFill>
                <a:schemeClr val="tx1"/>
              </a:solidFill>
              <a:latin typeface="Times New Roman" panose="02020603050405020304" pitchFamily="18" charset="0"/>
              <a:cs typeface="Times New Roman" panose="02020603050405020304" pitchFamily="18" charset="0"/>
            </a:endParaRPr>
          </a:p>
          <a:p>
            <a:pPr lvl="0" algn="just"/>
            <a:r>
              <a:rPr lang="en-US" sz="2000" dirty="0" err="1">
                <a:solidFill>
                  <a:schemeClr val="tx1"/>
                </a:solidFill>
                <a:latin typeface="Times New Roman" panose="02020603050405020304" pitchFamily="18" charset="0"/>
                <a:cs typeface="Times New Roman" panose="02020603050405020304" pitchFamily="18" charset="0"/>
              </a:rPr>
              <a:t>Dễ</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đọc</a:t>
            </a:r>
            <a:r>
              <a:rPr lang="en-US" sz="2000" dirty="0">
                <a:solidFill>
                  <a:schemeClr val="tx1"/>
                </a:solidFill>
                <a:latin typeface="Times New Roman" panose="02020603050405020304" pitchFamily="18" charset="0"/>
                <a:cs typeface="Times New Roman" panose="02020603050405020304" pitchFamily="18" charset="0"/>
              </a:rPr>
              <a:t>.</a:t>
            </a:r>
          </a:p>
          <a:p>
            <a:pPr lvl="0" algn="just"/>
            <a:r>
              <a:rPr lang="en-US" sz="2000" dirty="0" err="1">
                <a:solidFill>
                  <a:schemeClr val="tx1"/>
                </a:solidFill>
                <a:latin typeface="Times New Roman" panose="02020603050405020304" pitchFamily="18" charset="0"/>
                <a:cs typeface="Times New Roman" panose="02020603050405020304" pitchFamily="18" charset="0"/>
              </a:rPr>
              <a:t>Nhanh</a:t>
            </a:r>
            <a:r>
              <a:rPr lang="en-US" sz="2000" dirty="0">
                <a:solidFill>
                  <a:schemeClr val="tx1"/>
                </a:solidFill>
                <a:latin typeface="Times New Roman" panose="02020603050405020304" pitchFamily="18" charset="0"/>
                <a:cs typeface="Times New Roman" panose="02020603050405020304" pitchFamily="18" charset="0"/>
              </a:rPr>
              <a:t>.</a:t>
            </a:r>
          </a:p>
          <a:p>
            <a:pPr lvl="0" algn="just"/>
            <a:r>
              <a:rPr lang="en-US" sz="2000" dirty="0" err="1">
                <a:solidFill>
                  <a:schemeClr val="tx1"/>
                </a:solidFill>
                <a:latin typeface="Times New Roman" panose="02020603050405020304" pitchFamily="18" charset="0"/>
                <a:cs typeface="Times New Roman" panose="02020603050405020304" pitchFamily="18" charset="0"/>
              </a:rPr>
              <a:t>Khả</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năng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kiểm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tra</a:t>
            </a:r>
            <a:r>
              <a:rPr lang="en-US" sz="2000" dirty="0">
                <a:solidFill>
                  <a:schemeClr val="tx1"/>
                </a:solidFill>
                <a:latin typeface="Times New Roman" panose="02020603050405020304" pitchFamily="18" charset="0"/>
                <a:cs typeface="Times New Roman" panose="02020603050405020304" pitchFamily="18" charset="0"/>
              </a:rPr>
              <a:t>.</a:t>
            </a:r>
          </a:p>
          <a:p>
            <a:pPr lvl="0" algn="just"/>
            <a:r>
              <a:rPr lang="en-US" sz="2000" dirty="0" err="1">
                <a:solidFill>
                  <a:schemeClr val="tx1"/>
                </a:solidFill>
                <a:latin typeface="Times New Roman" panose="02020603050405020304" pitchFamily="18" charset="0"/>
                <a:cs typeface="Times New Roman" panose="02020603050405020304" pitchFamily="18" charset="0"/>
              </a:rPr>
              <a:t>Khả</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năng</a:t>
            </a:r>
            <a:r>
              <a:rPr lang="en-US" sz="2000" dirty="0">
                <a:solidFill>
                  <a:schemeClr val="tx1"/>
                </a:solidFill>
                <a:latin typeface="Times New Roman" panose="02020603050405020304" pitchFamily="18" charset="0"/>
                <a:cs typeface="Times New Roman" panose="02020603050405020304" pitchFamily="18" charset="0"/>
              </a:rPr>
              <a:t> t</a:t>
            </a:r>
            <a:r>
              <a:rPr lang="vi-VN" sz="2000" dirty="0">
                <a:solidFill>
                  <a:schemeClr val="tx1"/>
                </a:solidFill>
                <a:latin typeface="Times New Roman" panose="02020603050405020304" pitchFamily="18" charset="0"/>
                <a:cs typeface="Times New Roman" panose="02020603050405020304" pitchFamily="18" charset="0"/>
              </a:rPr>
              <a:t>ư</a:t>
            </a:r>
            <a:r>
              <a:rPr lang="en-US" sz="2000" dirty="0" err="1">
                <a:solidFill>
                  <a:schemeClr val="tx1"/>
                </a:solidFill>
                <a:latin typeface="Times New Roman" panose="02020603050405020304" pitchFamily="18" charset="0"/>
                <a:cs typeface="Times New Roman" panose="02020603050405020304" pitchFamily="18" charset="0"/>
              </a:rPr>
              <a:t>ơng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tác</a:t>
            </a:r>
            <a:r>
              <a:rPr lang="en-US" sz="2000" dirty="0">
                <a:solidFill>
                  <a:schemeClr val="tx1"/>
                </a:solidFill>
                <a:latin typeface="Times New Roman" panose="02020603050405020304" pitchFamily="18" charset="0"/>
                <a:cs typeface="Times New Roman" panose="02020603050405020304" pitchFamily="18" charset="0"/>
              </a:rPr>
              <a:t>.</a:t>
            </a:r>
          </a:p>
          <a:p>
            <a:pPr lvl="0" algn="just"/>
            <a:r>
              <a:rPr lang="en-US" sz="2000" dirty="0" err="1">
                <a:solidFill>
                  <a:schemeClr val="tx1"/>
                </a:solidFill>
                <a:latin typeface="Times New Roman" panose="02020603050405020304" pitchFamily="18" charset="0"/>
                <a:cs typeface="Times New Roman" panose="02020603050405020304" pitchFamily="18" charset="0"/>
              </a:rPr>
              <a:t>Khắc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phục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lỗi</a:t>
            </a:r>
            <a:r>
              <a:rPr lang="en-US" sz="2000" dirty="0">
                <a:solidFill>
                  <a:schemeClr val="tx1"/>
                </a:solidFill>
                <a:latin typeface="Times New Roman" panose="02020603050405020304" pitchFamily="18" charset="0"/>
                <a:cs typeface="Times New Roman" panose="02020603050405020304" pitchFamily="18" charset="0"/>
              </a:rPr>
              <a:t>.</a:t>
            </a:r>
          </a:p>
          <a:p>
            <a:pPr algn="just"/>
            <a:r>
              <a:rPr lang="en-US" sz="2000" dirty="0">
                <a:solidFill>
                  <a:schemeClr val="tx1"/>
                </a:solidFill>
                <a:latin typeface="Times New Roman" panose="02020603050405020304" pitchFamily="18" charset="0"/>
                <a:cs typeface="Times New Roman" panose="02020603050405020304" pitchFamily="18" charset="0"/>
              </a:rPr>
              <a:t>Big Data.</a:t>
            </a:r>
          </a:p>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82</a:t>
            </a:fld>
            <a:endParaRPr/>
          </a:p>
        </p:txBody>
      </p:sp>
      <p:pic>
        <p:nvPicPr>
          <p:cNvPr id="5" name="Picture 4">
            <a:extLst>
              <a:ext uri="{FF2B5EF4-FFF2-40B4-BE49-F238E27FC236}">
                <a16:creationId xmlns:a16="http://schemas.microsoft.com/office/drawing/2014/main" id="{91B6E7FC-8B2D-4F65-80EC-5FC3E4BAEB7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39452" y="2743199"/>
            <a:ext cx="6304547" cy="4114799"/>
          </a:xfrm>
          <a:prstGeom prst="rect">
            <a:avLst/>
          </a:prstGeom>
          <a:noFill/>
        </p:spPr>
      </p:pic>
    </p:spTree>
    <p:extLst>
      <p:ext uri="{BB962C8B-B14F-4D97-AF65-F5344CB8AC3E}">
        <p14:creationId xmlns:p14="http://schemas.microsoft.com/office/powerpoint/2010/main" val="424902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animEffect transition="in" filter="fade">
                                      <p:cBhvr>
                                        <p:cTn id="7" dur="1000"/>
                                        <p:tgtEl>
                                          <p:spTgt spid="175">
                                            <p:txEl>
                                              <p:pRg st="1" end="1"/>
                                            </p:txEl>
                                          </p:spTgt>
                                        </p:tgtEl>
                                      </p:cBhvr>
                                    </p:animEffect>
                                    <p:anim calcmode="lin" valueType="num">
                                      <p:cBhvr>
                                        <p:cTn id="8"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2" end="2"/>
                                            </p:txEl>
                                          </p:spTgt>
                                        </p:tgtEl>
                                        <p:attrNameLst>
                                          <p:attrName>style.visibility</p:attrName>
                                        </p:attrNameLst>
                                      </p:cBhvr>
                                      <p:to>
                                        <p:strVal val="visible"/>
                                      </p:to>
                                    </p:set>
                                    <p:animEffect transition="in" filter="fade">
                                      <p:cBhvr>
                                        <p:cTn id="14" dur="1000"/>
                                        <p:tgtEl>
                                          <p:spTgt spid="175">
                                            <p:txEl>
                                              <p:pRg st="2" end="2"/>
                                            </p:txEl>
                                          </p:spTgt>
                                        </p:tgtEl>
                                      </p:cBhvr>
                                    </p:animEffect>
                                    <p:anim calcmode="lin" valueType="num">
                                      <p:cBhvr>
                                        <p:cTn id="15"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3" end="3"/>
                                            </p:txEl>
                                          </p:spTgt>
                                        </p:tgtEl>
                                        <p:attrNameLst>
                                          <p:attrName>style.visibility</p:attrName>
                                        </p:attrNameLst>
                                      </p:cBhvr>
                                      <p:to>
                                        <p:strVal val="visible"/>
                                      </p:to>
                                    </p:set>
                                    <p:animEffect transition="in" filter="fade">
                                      <p:cBhvr>
                                        <p:cTn id="21" dur="1000"/>
                                        <p:tgtEl>
                                          <p:spTgt spid="175">
                                            <p:txEl>
                                              <p:pRg st="3" end="3"/>
                                            </p:txEl>
                                          </p:spTgt>
                                        </p:tgtEl>
                                      </p:cBhvr>
                                    </p:animEffect>
                                    <p:anim calcmode="lin" valueType="num">
                                      <p:cBhvr>
                                        <p:cTn id="22"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4" end="4"/>
                                            </p:txEl>
                                          </p:spTgt>
                                        </p:tgtEl>
                                        <p:attrNameLst>
                                          <p:attrName>style.visibility</p:attrName>
                                        </p:attrNameLst>
                                      </p:cBhvr>
                                      <p:to>
                                        <p:strVal val="visible"/>
                                      </p:to>
                                    </p:set>
                                    <p:animEffect transition="in" filter="fade">
                                      <p:cBhvr>
                                        <p:cTn id="28" dur="1000"/>
                                        <p:tgtEl>
                                          <p:spTgt spid="175">
                                            <p:txEl>
                                              <p:pRg st="4" end="4"/>
                                            </p:txEl>
                                          </p:spTgt>
                                        </p:tgtEl>
                                      </p:cBhvr>
                                    </p:animEffect>
                                    <p:anim calcmode="lin" valueType="num">
                                      <p:cBhvr>
                                        <p:cTn id="29" dur="1000" fill="hold"/>
                                        <p:tgtEl>
                                          <p:spTgt spid="17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5">
                                            <p:txEl>
                                              <p:pRg st="5" end="5"/>
                                            </p:txEl>
                                          </p:spTgt>
                                        </p:tgtEl>
                                        <p:attrNameLst>
                                          <p:attrName>style.visibility</p:attrName>
                                        </p:attrNameLst>
                                      </p:cBhvr>
                                      <p:to>
                                        <p:strVal val="visible"/>
                                      </p:to>
                                    </p:set>
                                    <p:animEffect transition="in" filter="fade">
                                      <p:cBhvr>
                                        <p:cTn id="35" dur="1000"/>
                                        <p:tgtEl>
                                          <p:spTgt spid="175">
                                            <p:txEl>
                                              <p:pRg st="5" end="5"/>
                                            </p:txEl>
                                          </p:spTgt>
                                        </p:tgtEl>
                                      </p:cBhvr>
                                    </p:animEffect>
                                    <p:anim calcmode="lin" valueType="num">
                                      <p:cBhvr>
                                        <p:cTn id="36" dur="1000" fill="hold"/>
                                        <p:tgtEl>
                                          <p:spTgt spid="175">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17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75">
                                            <p:txEl>
                                              <p:pRg st="6" end="6"/>
                                            </p:txEl>
                                          </p:spTgt>
                                        </p:tgtEl>
                                        <p:attrNameLst>
                                          <p:attrName>style.visibility</p:attrName>
                                        </p:attrNameLst>
                                      </p:cBhvr>
                                      <p:to>
                                        <p:strVal val="visible"/>
                                      </p:to>
                                    </p:set>
                                    <p:animEffect transition="in" filter="fade">
                                      <p:cBhvr>
                                        <p:cTn id="42" dur="1000"/>
                                        <p:tgtEl>
                                          <p:spTgt spid="175">
                                            <p:txEl>
                                              <p:pRg st="6" end="6"/>
                                            </p:txEl>
                                          </p:spTgt>
                                        </p:tgtEl>
                                      </p:cBhvr>
                                    </p:animEffect>
                                    <p:anim calcmode="lin" valueType="num">
                                      <p:cBhvr>
                                        <p:cTn id="43" dur="1000" fill="hold"/>
                                        <p:tgtEl>
                                          <p:spTgt spid="175">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17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Fourth, Apache Spark</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152400" y="838200"/>
            <a:ext cx="8458200" cy="5638800"/>
          </a:xfrm>
          <a:prstGeom prst="rect">
            <a:avLst/>
          </a:prstGeom>
        </p:spPr>
        <p:txBody>
          <a:bodyPr spcFirstLastPara="1" wrap="square" lIns="91425" tIns="91425" rIns="91425" bIns="91425" anchor="t" anchorCtr="0">
            <a:noAutofit/>
          </a:bodyPr>
          <a:lstStyle/>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83</a:t>
            </a:fld>
            <a:endParaRPr/>
          </a:p>
        </p:txBody>
      </p:sp>
      <p:pic>
        <p:nvPicPr>
          <p:cNvPr id="6" name="Picture 5" descr="Big code big data">
            <a:extLst>
              <a:ext uri="{FF2B5EF4-FFF2-40B4-BE49-F238E27FC236}">
                <a16:creationId xmlns:a16="http://schemas.microsoft.com/office/drawing/2014/main" id="{48FDA940-1EE1-4D4F-87E0-7C349D1C006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7200" y="907601"/>
            <a:ext cx="7924800" cy="5569400"/>
          </a:xfrm>
          <a:prstGeom prst="rect">
            <a:avLst/>
          </a:prstGeom>
          <a:noFill/>
        </p:spPr>
      </p:pic>
    </p:spTree>
    <p:extLst>
      <p:ext uri="{BB962C8B-B14F-4D97-AF65-F5344CB8AC3E}">
        <p14:creationId xmlns:p14="http://schemas.microsoft.com/office/powerpoint/2010/main" val="20471778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Fourth, Apache Spark</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211642" y="1239672"/>
            <a:ext cx="8703758" cy="5638800"/>
          </a:xfrm>
          <a:prstGeom prst="rect">
            <a:avLst/>
          </a:prstGeom>
        </p:spPr>
        <p:txBody>
          <a:bodyPr spcFirstLastPara="1" wrap="square" lIns="91425" tIns="91425" rIns="91425" bIns="91425" anchor="t" anchorCtr="0">
            <a:noAutofit/>
          </a:bodyPr>
          <a:lstStyle/>
          <a:p>
            <a:pPr algn="just"/>
            <a:r>
              <a:rPr lang="en-US" sz="2000" dirty="0">
                <a:solidFill>
                  <a:schemeClr val="tx1"/>
                </a:solidFill>
                <a:latin typeface="Times New Roman" panose="02020603050405020304" pitchFamily="18" charset="0"/>
                <a:cs typeface="Times New Roman" panose="02020603050405020304" pitchFamily="18" charset="0"/>
              </a:rPr>
              <a:t>Spark Streaming </a:t>
            </a:r>
            <a:r>
              <a:rPr lang="en-US" sz="2000" dirty="0" err="1">
                <a:solidFill>
                  <a:schemeClr val="tx1"/>
                </a:solidFill>
                <a:latin typeface="Times New Roman" panose="02020603050405020304" pitchFamily="18" charset="0"/>
                <a:cs typeface="Times New Roman" panose="02020603050405020304" pitchFamily="18" charset="0"/>
              </a:rPr>
              <a:t>mang</a:t>
            </a:r>
            <a:r>
              <a:rPr lang="en-US" sz="2000" dirty="0">
                <a:solidFill>
                  <a:schemeClr val="tx1"/>
                </a:solidFill>
                <a:latin typeface="Times New Roman" panose="02020603050405020304" pitchFamily="18" charset="0"/>
                <a:cs typeface="Times New Roman" panose="02020603050405020304" pitchFamily="18" charset="0"/>
              </a:rPr>
              <a:t> API </a:t>
            </a:r>
            <a:r>
              <a:rPr lang="en-US" sz="2000" dirty="0" err="1">
                <a:solidFill>
                  <a:schemeClr val="tx1"/>
                </a:solidFill>
                <a:latin typeface="Times New Roman" panose="02020603050405020304" pitchFamily="18" charset="0"/>
                <a:cs typeface="Times New Roman" panose="02020603050405020304" pitchFamily="18" charset="0"/>
              </a:rPr>
              <a:t>tích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hợp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ngôn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Apache Spark </a:t>
            </a:r>
            <a:r>
              <a:rPr lang="en-US" sz="2000" dirty="0" err="1">
                <a:solidFill>
                  <a:schemeClr val="tx1"/>
                </a:solidFill>
                <a:latin typeface="Times New Roman" panose="02020603050405020304" pitchFamily="18" charset="0"/>
                <a:cs typeface="Times New Roman" panose="02020603050405020304" pitchFamily="18" charset="0"/>
              </a:rPr>
              <a:t>để</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xử</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lý</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luồng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hỗ</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trợ</a:t>
            </a:r>
            <a:r>
              <a:rPr lang="en-US" sz="2000" dirty="0">
                <a:solidFill>
                  <a:schemeClr val="tx1"/>
                </a:solidFill>
                <a:latin typeface="Times New Roman" panose="02020603050405020304" pitchFamily="18" charset="0"/>
                <a:cs typeface="Times New Roman" panose="02020603050405020304" pitchFamily="18" charset="0"/>
              </a:rPr>
              <a:t> Java, Scala </a:t>
            </a:r>
            <a:r>
              <a:rPr lang="en-US" sz="2000" dirty="0" err="1">
                <a:solidFill>
                  <a:schemeClr val="tx1"/>
                </a:solidFill>
                <a:latin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cs typeface="Times New Roman" panose="02020603050405020304" pitchFamily="18" charset="0"/>
              </a:rPr>
              <a:t> Python.</a:t>
            </a:r>
          </a:p>
          <a:p>
            <a:endParaRPr lang="en-US" sz="2000" dirty="0">
              <a:solidFill>
                <a:schemeClr val="tx1"/>
              </a:solidFill>
              <a:latin typeface="Times New Roman" panose="02020603050405020304" pitchFamily="18" charset="0"/>
              <a:cs typeface="Times New Roman" panose="02020603050405020304" pitchFamily="18" charset="0"/>
            </a:endParaRPr>
          </a:p>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84</a:t>
            </a:fld>
            <a:endParaRPr/>
          </a:p>
        </p:txBody>
      </p:sp>
      <p:pic>
        <p:nvPicPr>
          <p:cNvPr id="7" name="Picture 4" descr="Spark Streaming">
            <a:extLst>
              <a:ext uri="{FF2B5EF4-FFF2-40B4-BE49-F238E27FC236}">
                <a16:creationId xmlns:a16="http://schemas.microsoft.com/office/drawing/2014/main" id="{A6C13CDC-9003-422C-86D8-FCF4F83C2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31" y="1984525"/>
            <a:ext cx="8189911" cy="28889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Spark Streaming">
            <a:extLst>
              <a:ext uri="{FF2B5EF4-FFF2-40B4-BE49-F238E27FC236}">
                <a16:creationId xmlns:a16="http://schemas.microsoft.com/office/drawing/2014/main" id="{89B0F24B-C3C2-472F-85EC-5AF7B3BA90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419384"/>
            <a:ext cx="9144000" cy="2021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3835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Fourth, Apache Spark</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14784" y="1371600"/>
            <a:ext cx="8976815" cy="5638800"/>
          </a:xfrm>
          <a:prstGeom prst="rect">
            <a:avLst/>
          </a:prstGeom>
        </p:spPr>
        <p:txBody>
          <a:bodyPr spcFirstLastPara="1" wrap="square" lIns="91425" tIns="91425" rIns="91425" bIns="91425" anchor="t" anchorCtr="0">
            <a:noAutofit/>
          </a:bodyPr>
          <a:lstStyle/>
          <a:p>
            <a:pPr algn="just">
              <a:spcBef>
                <a:spcPts val="1200"/>
              </a:spcBef>
              <a:spcAft>
                <a:spcPts val="1200"/>
              </a:spcAft>
            </a:pPr>
            <a:r>
              <a:rPr lang="vi-VN" sz="2000" dirty="0">
                <a:solidFill>
                  <a:schemeClr val="tx1"/>
                </a:solidFill>
                <a:latin typeface="+mj-lt"/>
              </a:rPr>
              <a:t>Spark Streaming cung cấp một sự trừu tượng hóa ở mức độ cao được gọi là luồng rời rạc</a:t>
            </a:r>
            <a:r>
              <a:rPr lang="en-US" sz="2000" dirty="0">
                <a:solidFill>
                  <a:schemeClr val="tx1"/>
                </a:solidFill>
                <a:latin typeface="Times New Roman" pitchFamily="18" charset="0"/>
                <a:cs typeface="Times New Roman" pitchFamily="18" charset="0"/>
              </a:rPr>
              <a:t>(</a:t>
            </a:r>
            <a:r>
              <a:rPr lang="en-US" sz="2000" b="1" dirty="0">
                <a:solidFill>
                  <a:schemeClr val="tx1"/>
                </a:solidFill>
                <a:latin typeface="Times New Roman" pitchFamily="18" charset="0"/>
                <a:cs typeface="Times New Roman" pitchFamily="18" charset="0"/>
              </a:rPr>
              <a:t>discretized stream</a:t>
            </a:r>
            <a:r>
              <a:rPr lang="en-US" sz="2000" b="1" dirty="0">
                <a:solidFill>
                  <a:schemeClr val="tx1"/>
                </a:solidFill>
                <a:latin typeface="+mj-lt"/>
              </a:rPr>
              <a:t>)</a:t>
            </a:r>
            <a:r>
              <a:rPr lang="vi-VN" sz="2000" b="1" dirty="0">
                <a:solidFill>
                  <a:schemeClr val="tx1"/>
                </a:solidFill>
                <a:latin typeface="+mj-lt"/>
              </a:rPr>
              <a:t> </a:t>
            </a:r>
            <a:r>
              <a:rPr lang="vi-VN" sz="2000" dirty="0">
                <a:solidFill>
                  <a:schemeClr val="tx1"/>
                </a:solidFill>
                <a:latin typeface="+mj-lt"/>
              </a:rPr>
              <a:t>hoặc </a:t>
            </a:r>
            <a:r>
              <a:rPr lang="vi-VN" sz="2000" b="1" dirty="0">
                <a:solidFill>
                  <a:schemeClr val="tx1"/>
                </a:solidFill>
                <a:latin typeface="+mj-lt"/>
              </a:rPr>
              <a:t>DStream</a:t>
            </a:r>
            <a:r>
              <a:rPr lang="vi-VN" sz="2000" dirty="0">
                <a:solidFill>
                  <a:schemeClr val="tx1"/>
                </a:solidFill>
                <a:latin typeface="+mj-lt"/>
              </a:rPr>
              <a:t>.</a:t>
            </a:r>
            <a:endParaRPr lang="en-US" sz="2000" dirty="0">
              <a:solidFill>
                <a:schemeClr val="tx1"/>
              </a:solidFill>
              <a:latin typeface="+mj-lt"/>
            </a:endParaRPr>
          </a:p>
          <a:p>
            <a:pPr algn="just">
              <a:spcBef>
                <a:spcPts val="1200"/>
              </a:spcBef>
              <a:spcAft>
                <a:spcPts val="1200"/>
              </a:spcAft>
            </a:pPr>
            <a:r>
              <a:rPr lang="vi-VN" sz="2000" dirty="0">
                <a:solidFill>
                  <a:schemeClr val="tx1"/>
                </a:solidFill>
                <a:latin typeface="+mj-lt"/>
              </a:rPr>
              <a:t> DStream có thể được tạo từ các luồng dữ liệu đầu vào từ các nguồn như Kafka, Flume và Kinesis hoặc bằng cách áp dụng các hoạt động cấp cao trên các DStream khác. </a:t>
            </a:r>
            <a:endParaRPr lang="en-US" sz="2000" dirty="0">
              <a:solidFill>
                <a:schemeClr val="tx1"/>
              </a:solidFill>
              <a:latin typeface="+mj-lt"/>
            </a:endParaRPr>
          </a:p>
          <a:p>
            <a:pPr algn="just">
              <a:spcBef>
                <a:spcPts val="1200"/>
              </a:spcBef>
              <a:spcAft>
                <a:spcPts val="1200"/>
              </a:spcAft>
            </a:pPr>
            <a:r>
              <a:rPr lang="vi-VN" sz="2000" dirty="0">
                <a:solidFill>
                  <a:schemeClr val="tx1"/>
                </a:solidFill>
                <a:latin typeface="+mj-lt"/>
              </a:rPr>
              <a:t>Trong nội bộ, một DStream được biểu diễn dưới dạng một chuỗi các RDD.</a:t>
            </a:r>
            <a:endParaRPr lang="en-US" sz="2000" dirty="0">
              <a:solidFill>
                <a:schemeClr val="tx1"/>
              </a:solidFill>
              <a:latin typeface="+mj-lt"/>
            </a:endParaRPr>
          </a:p>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85</a:t>
            </a:fld>
            <a:endParaRPr/>
          </a:p>
        </p:txBody>
      </p:sp>
    </p:spTree>
    <p:extLst>
      <p:ext uri="{BB962C8B-B14F-4D97-AF65-F5344CB8AC3E}">
        <p14:creationId xmlns:p14="http://schemas.microsoft.com/office/powerpoint/2010/main" val="343075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Fourth, Apache Spark</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0" y="1239672"/>
            <a:ext cx="8991600" cy="5638800"/>
          </a:xfrm>
          <a:prstGeom prst="rect">
            <a:avLst/>
          </a:prstGeom>
        </p:spPr>
        <p:txBody>
          <a:bodyPr spcFirstLastPara="1" wrap="square" lIns="91425" tIns="91425" rIns="91425" bIns="91425" anchor="t" anchorCtr="0">
            <a:noAutofit/>
          </a:bodyPr>
          <a:lstStyle/>
          <a:p>
            <a:pPr marL="342900" algn="just">
              <a:spcAft>
                <a:spcPts val="600"/>
              </a:spcAft>
              <a:buFont typeface="Wingdings" pitchFamily="2" charset="2"/>
              <a:buChar char="v"/>
            </a:pPr>
            <a:r>
              <a:rPr lang="en-US" sz="2000" b="1" dirty="0">
                <a:solidFill>
                  <a:schemeClr val="tx1"/>
                </a:solidFill>
                <a:latin typeface="Times New Roman" panose="02020603050405020304" pitchFamily="18" charset="0"/>
                <a:cs typeface="Times New Roman" panose="02020603050405020304" pitchFamily="18" charset="0"/>
              </a:rPr>
              <a:t>RDD</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viết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tắt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Resilient Distributed Dataset đ</a:t>
            </a:r>
            <a:r>
              <a:rPr lang="vi-VN" sz="2000" dirty="0">
                <a:solidFill>
                  <a:schemeClr val="tx1"/>
                </a:solidFill>
                <a:latin typeface="Times New Roman" panose="02020603050405020304" pitchFamily="18" charset="0"/>
                <a:cs typeface="Times New Roman" panose="02020603050405020304" pitchFamily="18" charset="0"/>
              </a:rPr>
              <a:t>ư</a:t>
            </a:r>
            <a:r>
              <a:rPr lang="en-US" sz="2000" dirty="0" err="1">
                <a:solidFill>
                  <a:schemeClr val="tx1"/>
                </a:solidFill>
                <a:latin typeface="Times New Roman" panose="02020603050405020304" pitchFamily="18" charset="0"/>
                <a:cs typeface="Times New Roman" panose="02020603050405020304" pitchFamily="18" charset="0"/>
              </a:rPr>
              <a:t>ợc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gọi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bộ</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phân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tán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đàn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hồi</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Trong nội bộ, mỗi RDD được đặc trưng bởi năm thuộc tính chính:</a:t>
            </a:r>
            <a:endParaRPr lang="en-US" sz="2000" dirty="0">
              <a:solidFill>
                <a:schemeClr val="tx1"/>
              </a:solidFill>
              <a:latin typeface="Times New Roman" panose="02020603050405020304" pitchFamily="18" charset="0"/>
              <a:cs typeface="Times New Roman" panose="02020603050405020304" pitchFamily="18" charset="0"/>
            </a:endParaRPr>
          </a:p>
          <a:p>
            <a:pPr indent="-457200" algn="just">
              <a:spcAft>
                <a:spcPts val="600"/>
              </a:spcAft>
              <a:buFont typeface="+mj-lt"/>
              <a:buAutoNum type="arabicPeriod"/>
            </a:pPr>
            <a:r>
              <a:rPr lang="en-US" sz="2000" dirty="0" err="1">
                <a:solidFill>
                  <a:schemeClr val="tx1"/>
                </a:solidFill>
                <a:latin typeface="Times New Roman" panose="02020603050405020304" pitchFamily="18" charset="0"/>
                <a:cs typeface="Times New Roman" panose="02020603050405020304" pitchFamily="18" charset="0"/>
              </a:rPr>
              <a:t>Một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danh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sách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phân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vùng</a:t>
            </a:r>
            <a:r>
              <a:rPr lang="en-US" sz="2000" dirty="0">
                <a:solidFill>
                  <a:schemeClr val="tx1"/>
                </a:solidFill>
                <a:latin typeface="Times New Roman" panose="02020603050405020304" pitchFamily="18" charset="0"/>
                <a:cs typeface="Times New Roman" panose="02020603050405020304" pitchFamily="18" charset="0"/>
              </a:rPr>
              <a:t>.</a:t>
            </a:r>
          </a:p>
          <a:p>
            <a:pPr indent="-457200" algn="just">
              <a:spcAft>
                <a:spcPts val="600"/>
              </a:spcAft>
              <a:buFont typeface="+mj-lt"/>
              <a:buAutoNum type="arabicPeriod"/>
            </a:pPr>
            <a:r>
              <a:rPr lang="en-US" sz="2000" dirty="0" err="1">
                <a:solidFill>
                  <a:schemeClr val="tx1"/>
                </a:solidFill>
                <a:latin typeface="Times New Roman" panose="02020603050405020304" pitchFamily="18" charset="0"/>
                <a:cs typeface="Times New Roman" panose="02020603050405020304" pitchFamily="18" charset="0"/>
              </a:rPr>
              <a:t>Một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chức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năng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để</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tính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toán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từng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phân</a:t>
            </a:r>
            <a:r>
              <a:rPr lang="en-US" sz="2000" dirty="0">
                <a:solidFill>
                  <a:schemeClr val="tx1"/>
                </a:solidFill>
                <a:latin typeface="Times New Roman" panose="02020603050405020304" pitchFamily="18" charset="0"/>
                <a:cs typeface="Times New Roman" panose="02020603050405020304" pitchFamily="18" charset="0"/>
              </a:rPr>
              <a:t> chia.</a:t>
            </a:r>
          </a:p>
          <a:p>
            <a:pPr indent="-457200" algn="just">
              <a:spcAft>
                <a:spcPts val="600"/>
              </a:spcAft>
              <a:buFont typeface="+mj-lt"/>
              <a:buAutoNum type="arabicPeriod"/>
            </a:pPr>
            <a:r>
              <a:rPr lang="en-US" sz="2000" dirty="0" err="1">
                <a:solidFill>
                  <a:schemeClr val="tx1"/>
                </a:solidFill>
                <a:latin typeface="Times New Roman" panose="02020603050405020304" pitchFamily="18" charset="0"/>
                <a:cs typeface="Times New Roman" panose="02020603050405020304" pitchFamily="18" charset="0"/>
              </a:rPr>
              <a:t>Danh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sách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phụ</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thuộc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vào</a:t>
            </a:r>
            <a:r>
              <a:rPr lang="en-US" sz="2000" dirty="0">
                <a:solidFill>
                  <a:schemeClr val="tx1"/>
                </a:solidFill>
                <a:latin typeface="Times New Roman" panose="02020603050405020304" pitchFamily="18" charset="0"/>
                <a:cs typeface="Times New Roman" panose="02020603050405020304" pitchFamily="18" charset="0"/>
              </a:rPr>
              <a:t> RDD </a:t>
            </a:r>
            <a:r>
              <a:rPr lang="en-US" sz="2000" dirty="0" err="1">
                <a:solidFill>
                  <a:schemeClr val="tx1"/>
                </a:solidFill>
                <a:latin typeface="Times New Roman" panose="02020603050405020304" pitchFamily="18" charset="0"/>
                <a:cs typeface="Times New Roman" panose="02020603050405020304" pitchFamily="18" charset="0"/>
              </a:rPr>
              <a:t>khác</a:t>
            </a:r>
            <a:r>
              <a:rPr lang="en-US" sz="2000" dirty="0">
                <a:solidFill>
                  <a:schemeClr val="tx1"/>
                </a:solidFill>
                <a:latin typeface="Times New Roman" panose="02020603050405020304" pitchFamily="18" charset="0"/>
                <a:cs typeface="Times New Roman" panose="02020603050405020304" pitchFamily="18" charset="0"/>
              </a:rPr>
              <a:t>.</a:t>
            </a:r>
          </a:p>
          <a:p>
            <a:pPr indent="-457200" algn="just">
              <a:spcAft>
                <a:spcPts val="600"/>
              </a:spcAft>
              <a:buFont typeface="+mj-lt"/>
              <a:buAutoNum type="arabicPeriod"/>
            </a:pPr>
            <a:r>
              <a:rPr lang="vi-VN" sz="2000" dirty="0">
                <a:solidFill>
                  <a:schemeClr val="tx1"/>
                </a:solidFill>
                <a:latin typeface="Times New Roman" panose="02020603050405020304" pitchFamily="18" charset="0"/>
                <a:cs typeface="Times New Roman" panose="02020603050405020304" pitchFamily="18" charset="0"/>
              </a:rPr>
              <a:t>Theo tùy chọn,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Partitioner</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cho RDD </a:t>
            </a:r>
            <a:r>
              <a:rPr lang="en-US" sz="2000" dirty="0">
                <a:solidFill>
                  <a:schemeClr val="tx1"/>
                </a:solidFill>
                <a:latin typeface="Times New Roman" panose="02020603050405020304" pitchFamily="18" charset="0"/>
                <a:cs typeface="Times New Roman" panose="02020603050405020304" pitchFamily="18" charset="0"/>
              </a:rPr>
              <a:t>key-value</a:t>
            </a:r>
            <a:r>
              <a:rPr lang="vi-VN" sz="2000" dirty="0">
                <a:solidFill>
                  <a:schemeClr val="tx1"/>
                </a:solidFill>
                <a:latin typeface="Times New Roman" panose="02020603050405020304" pitchFamily="18" charset="0"/>
                <a:cs typeface="Times New Roman" panose="02020603050405020304" pitchFamily="18" charset="0"/>
              </a:rPr>
              <a:t>(ví dụ: để nói rằng RDD được phân vùng băm</a:t>
            </a:r>
            <a:r>
              <a:rPr lang="en-US" sz="2000" dirty="0">
                <a:solidFill>
                  <a:schemeClr val="tx1"/>
                </a:solidFill>
                <a:latin typeface="Times New Roman" panose="02020603050405020304" pitchFamily="18" charset="0"/>
                <a:cs typeface="Times New Roman" panose="02020603050405020304" pitchFamily="18" charset="0"/>
              </a:rPr>
              <a:t>(hash-partitioned)</a:t>
            </a:r>
            <a:r>
              <a:rPr lang="vi-VN" sz="2000" dirty="0">
                <a:solidFill>
                  <a:schemeClr val="tx1"/>
                </a:solidFill>
                <a:latin typeface="Times New Roman" panose="02020603050405020304" pitchFamily="18" charset="0"/>
                <a:cs typeface="Times New Roman" panose="02020603050405020304" pitchFamily="18" charset="0"/>
              </a:rPr>
              <a:t>)</a:t>
            </a:r>
            <a:r>
              <a:rPr lang="en-US" sz="2000" dirty="0">
                <a:solidFill>
                  <a:schemeClr val="tx1"/>
                </a:solidFill>
                <a:latin typeface="Times New Roman" panose="02020603050405020304" pitchFamily="18" charset="0"/>
                <a:cs typeface="Times New Roman" panose="02020603050405020304" pitchFamily="18" charset="0"/>
              </a:rPr>
              <a:t>.</a:t>
            </a:r>
          </a:p>
          <a:p>
            <a:pPr indent="-457200" algn="just">
              <a:spcAft>
                <a:spcPts val="600"/>
              </a:spcAft>
              <a:buFont typeface="+mj-lt"/>
              <a:buAutoNum type="arabicPeriod"/>
            </a:pPr>
            <a:r>
              <a:rPr lang="vi-VN" sz="2000" dirty="0">
                <a:solidFill>
                  <a:schemeClr val="tx1"/>
                </a:solidFill>
                <a:latin typeface="Times New Roman" panose="02020603050405020304" pitchFamily="18" charset="0"/>
                <a:cs typeface="Times New Roman" panose="02020603050405020304" pitchFamily="18" charset="0"/>
              </a:rPr>
              <a:t>Theo tùy chọn, một danh sách các vị trí ưa thích để tính toán từng phần tách (ví dụ: vị trí chặn cho tệp HDFS)</a:t>
            </a:r>
            <a:endParaRPr lang="en-US" sz="2000" dirty="0">
              <a:solidFill>
                <a:schemeClr val="tx1"/>
              </a:solidFill>
              <a:latin typeface="Times New Roman" panose="02020603050405020304" pitchFamily="18" charset="0"/>
              <a:cs typeface="Times New Roman" panose="02020603050405020304" pitchFamily="18" charset="0"/>
            </a:endParaRPr>
          </a:p>
          <a:p>
            <a:pPr algn="just">
              <a:spcAft>
                <a:spcPts val="600"/>
              </a:spcAft>
            </a:pPr>
            <a:r>
              <a:rPr lang="vi-VN" sz="2000" dirty="0">
                <a:solidFill>
                  <a:schemeClr val="tx1"/>
                </a:solidFill>
                <a:latin typeface="Times New Roman" panose="02020603050405020304" pitchFamily="18" charset="0"/>
                <a:cs typeface="Times New Roman" panose="02020603050405020304" pitchFamily="18" charset="0"/>
              </a:rPr>
              <a:t>Tất cả việc lập lịch trình và thực hiện trong Spark được thực hiện dựa trên các phương thức này, cho phép mỗi RDD tự thực hiện cách tính toán của riêng mình. Thật vậy, người dùng có thể triển khai RDD tùy chỉnh (ví dụ: để đọc dữ liệu từ hệ thống lưu trữ mới) bằng cách </a:t>
            </a:r>
            <a:r>
              <a:rPr lang="en-US" sz="2000" dirty="0" err="1">
                <a:solidFill>
                  <a:schemeClr val="tx1"/>
                </a:solidFill>
                <a:latin typeface="Times New Roman" panose="02020603050405020304" pitchFamily="18" charset="0"/>
                <a:cs typeface="Times New Roman" panose="02020603050405020304" pitchFamily="18" charset="0"/>
              </a:rPr>
              <a:t>thiết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lập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cho</a:t>
            </a:r>
            <a:r>
              <a:rPr lang="en-US"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các chức năng này. </a:t>
            </a:r>
            <a:endParaRPr lang="en-US" sz="2000" dirty="0">
              <a:solidFill>
                <a:schemeClr val="tx1"/>
              </a:solidFill>
              <a:latin typeface="Times New Roman" panose="02020603050405020304" pitchFamily="18" charset="0"/>
              <a:cs typeface="Times New Roman" panose="02020603050405020304" pitchFamily="18" charset="0"/>
            </a:endParaRPr>
          </a:p>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86</a:t>
            </a:fld>
            <a:endParaRPr/>
          </a:p>
        </p:txBody>
      </p:sp>
    </p:spTree>
    <p:extLst>
      <p:ext uri="{BB962C8B-B14F-4D97-AF65-F5344CB8AC3E}">
        <p14:creationId xmlns:p14="http://schemas.microsoft.com/office/powerpoint/2010/main" val="205479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animEffect transition="in" filter="fade">
                                      <p:cBhvr>
                                        <p:cTn id="7" dur="1000"/>
                                        <p:tgtEl>
                                          <p:spTgt spid="175">
                                            <p:txEl>
                                              <p:pRg st="1" end="1"/>
                                            </p:txEl>
                                          </p:spTgt>
                                        </p:tgtEl>
                                      </p:cBhvr>
                                    </p:animEffect>
                                    <p:anim calcmode="lin" valueType="num">
                                      <p:cBhvr>
                                        <p:cTn id="8"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2" end="2"/>
                                            </p:txEl>
                                          </p:spTgt>
                                        </p:tgtEl>
                                        <p:attrNameLst>
                                          <p:attrName>style.visibility</p:attrName>
                                        </p:attrNameLst>
                                      </p:cBhvr>
                                      <p:to>
                                        <p:strVal val="visible"/>
                                      </p:to>
                                    </p:set>
                                    <p:animEffect transition="in" filter="fade">
                                      <p:cBhvr>
                                        <p:cTn id="14" dur="1000"/>
                                        <p:tgtEl>
                                          <p:spTgt spid="175">
                                            <p:txEl>
                                              <p:pRg st="2" end="2"/>
                                            </p:txEl>
                                          </p:spTgt>
                                        </p:tgtEl>
                                      </p:cBhvr>
                                    </p:animEffect>
                                    <p:anim calcmode="lin" valueType="num">
                                      <p:cBhvr>
                                        <p:cTn id="15"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3" end="3"/>
                                            </p:txEl>
                                          </p:spTgt>
                                        </p:tgtEl>
                                        <p:attrNameLst>
                                          <p:attrName>style.visibility</p:attrName>
                                        </p:attrNameLst>
                                      </p:cBhvr>
                                      <p:to>
                                        <p:strVal val="visible"/>
                                      </p:to>
                                    </p:set>
                                    <p:animEffect transition="in" filter="fade">
                                      <p:cBhvr>
                                        <p:cTn id="21" dur="1000"/>
                                        <p:tgtEl>
                                          <p:spTgt spid="175">
                                            <p:txEl>
                                              <p:pRg st="3" end="3"/>
                                            </p:txEl>
                                          </p:spTgt>
                                        </p:tgtEl>
                                      </p:cBhvr>
                                    </p:animEffect>
                                    <p:anim calcmode="lin" valueType="num">
                                      <p:cBhvr>
                                        <p:cTn id="22"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4" end="4"/>
                                            </p:txEl>
                                          </p:spTgt>
                                        </p:tgtEl>
                                        <p:attrNameLst>
                                          <p:attrName>style.visibility</p:attrName>
                                        </p:attrNameLst>
                                      </p:cBhvr>
                                      <p:to>
                                        <p:strVal val="visible"/>
                                      </p:to>
                                    </p:set>
                                    <p:animEffect transition="in" filter="fade">
                                      <p:cBhvr>
                                        <p:cTn id="28" dur="1000"/>
                                        <p:tgtEl>
                                          <p:spTgt spid="175">
                                            <p:txEl>
                                              <p:pRg st="4" end="4"/>
                                            </p:txEl>
                                          </p:spTgt>
                                        </p:tgtEl>
                                      </p:cBhvr>
                                    </p:animEffect>
                                    <p:anim calcmode="lin" valueType="num">
                                      <p:cBhvr>
                                        <p:cTn id="29" dur="1000" fill="hold"/>
                                        <p:tgtEl>
                                          <p:spTgt spid="17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5">
                                            <p:txEl>
                                              <p:pRg st="5" end="5"/>
                                            </p:txEl>
                                          </p:spTgt>
                                        </p:tgtEl>
                                        <p:attrNameLst>
                                          <p:attrName>style.visibility</p:attrName>
                                        </p:attrNameLst>
                                      </p:cBhvr>
                                      <p:to>
                                        <p:strVal val="visible"/>
                                      </p:to>
                                    </p:set>
                                    <p:animEffect transition="in" filter="fade">
                                      <p:cBhvr>
                                        <p:cTn id="35" dur="1000"/>
                                        <p:tgtEl>
                                          <p:spTgt spid="175">
                                            <p:txEl>
                                              <p:pRg st="5" end="5"/>
                                            </p:txEl>
                                          </p:spTgt>
                                        </p:tgtEl>
                                      </p:cBhvr>
                                    </p:animEffect>
                                    <p:anim calcmode="lin" valueType="num">
                                      <p:cBhvr>
                                        <p:cTn id="36" dur="1000" fill="hold"/>
                                        <p:tgtEl>
                                          <p:spTgt spid="175">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17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75">
                                            <p:txEl>
                                              <p:pRg st="6" end="6"/>
                                            </p:txEl>
                                          </p:spTgt>
                                        </p:tgtEl>
                                        <p:attrNameLst>
                                          <p:attrName>style.visibility</p:attrName>
                                        </p:attrNameLst>
                                      </p:cBhvr>
                                      <p:to>
                                        <p:strVal val="visible"/>
                                      </p:to>
                                    </p:set>
                                    <p:animEffect transition="in" filter="fade">
                                      <p:cBhvr>
                                        <p:cTn id="42" dur="1000"/>
                                        <p:tgtEl>
                                          <p:spTgt spid="175">
                                            <p:txEl>
                                              <p:pRg st="6" end="6"/>
                                            </p:txEl>
                                          </p:spTgt>
                                        </p:tgtEl>
                                      </p:cBhvr>
                                    </p:animEffect>
                                    <p:anim calcmode="lin" valueType="num">
                                      <p:cBhvr>
                                        <p:cTn id="43" dur="1000" fill="hold"/>
                                        <p:tgtEl>
                                          <p:spTgt spid="175">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17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Fourth, Apache Spark</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173556" y="685800"/>
            <a:ext cx="8827298" cy="5791200"/>
          </a:xfrm>
          <a:prstGeom prst="rect">
            <a:avLst/>
          </a:prstGeom>
        </p:spPr>
        <p:txBody>
          <a:bodyPr spcFirstLastPara="1" wrap="square" lIns="91425" tIns="91425" rIns="91425" bIns="91425" anchor="t" anchorCtr="0">
            <a:noAutofit/>
          </a:bodyPr>
          <a:lstStyle/>
          <a:p>
            <a:pPr marL="342900" algn="just">
              <a:spcBef>
                <a:spcPts val="1200"/>
              </a:spcBef>
              <a:spcAft>
                <a:spcPts val="1200"/>
              </a:spcAft>
            </a:pPr>
            <a:r>
              <a:rPr lang="vi-VN" sz="2000" dirty="0">
                <a:solidFill>
                  <a:schemeClr val="tx1"/>
                </a:solidFill>
                <a:latin typeface="+mj-lt"/>
              </a:rPr>
              <a:t>Dữ liệu đến được biểu thị dưới dạng Luồng rời rạc (DStreams)</a:t>
            </a:r>
            <a:r>
              <a:rPr lang="en-US" sz="2000" dirty="0">
                <a:solidFill>
                  <a:schemeClr val="tx1"/>
                </a:solidFill>
                <a:latin typeface="+mj-lt"/>
              </a:rPr>
              <a:t>.</a:t>
            </a:r>
          </a:p>
          <a:p>
            <a:pPr marL="342900" algn="just">
              <a:spcBef>
                <a:spcPts val="1200"/>
              </a:spcBef>
              <a:spcAft>
                <a:spcPts val="1200"/>
              </a:spcAft>
            </a:pPr>
            <a:r>
              <a:rPr lang="vi-VN" sz="2000" dirty="0">
                <a:solidFill>
                  <a:schemeClr val="tx1"/>
                </a:solidFill>
                <a:latin typeface="+mj-lt"/>
              </a:rPr>
              <a:t>Luồng được chia thành các lô nhỏ</a:t>
            </a:r>
            <a:r>
              <a:rPr lang="en-US" sz="2000" dirty="0">
                <a:solidFill>
                  <a:schemeClr val="tx1"/>
                </a:solidFill>
                <a:latin typeface="+mj-lt"/>
              </a:rPr>
              <a:t> </a:t>
            </a:r>
            <a:r>
              <a:rPr lang="en-US" sz="2000" dirty="0">
                <a:solidFill>
                  <a:schemeClr val="tx1"/>
                </a:solidFill>
                <a:latin typeface="+mj-lt"/>
                <a:cs typeface="Times New Roman" pitchFamily="18" charset="0"/>
              </a:rPr>
              <a:t>(micro-batches).</a:t>
            </a:r>
          </a:p>
          <a:p>
            <a:pPr marL="342900" algn="just">
              <a:spcBef>
                <a:spcPts val="1200"/>
              </a:spcBef>
              <a:spcAft>
                <a:spcPts val="1200"/>
              </a:spcAft>
            </a:pPr>
            <a:r>
              <a:rPr lang="en-US" sz="2000" dirty="0" err="1">
                <a:solidFill>
                  <a:schemeClr val="tx1"/>
                </a:solidFill>
                <a:latin typeface="+mj-lt"/>
                <a:cs typeface="Times New Roman" pitchFamily="18" charset="0"/>
              </a:rPr>
              <a:t>Mỗi</a:t>
            </a:r>
            <a:r>
              <a:rPr lang="en-US" sz="2000" dirty="0">
                <a:solidFill>
                  <a:schemeClr val="tx1"/>
                </a:solidFill>
                <a:latin typeface="+mj-lt"/>
                <a:cs typeface="Times New Roman" pitchFamily="18" charset="0"/>
              </a:rPr>
              <a:t> </a:t>
            </a:r>
            <a:r>
              <a:rPr lang="en-US" sz="2000" dirty="0" err="1">
                <a:solidFill>
                  <a:schemeClr val="tx1"/>
                </a:solidFill>
                <a:latin typeface="+mj-lt"/>
                <a:cs typeface="Times New Roman" pitchFamily="18" charset="0"/>
              </a:rPr>
              <a:t>lô</a:t>
            </a:r>
            <a:r>
              <a:rPr lang="en-US" sz="2000" dirty="0">
                <a:solidFill>
                  <a:schemeClr val="tx1"/>
                </a:solidFill>
                <a:latin typeface="+mj-lt"/>
                <a:cs typeface="Times New Roman" pitchFamily="18" charset="0"/>
              </a:rPr>
              <a:t> </a:t>
            </a:r>
            <a:r>
              <a:rPr lang="en-US" sz="2000" dirty="0" err="1">
                <a:solidFill>
                  <a:schemeClr val="tx1"/>
                </a:solidFill>
                <a:latin typeface="+mj-lt"/>
                <a:cs typeface="Times New Roman" pitchFamily="18" charset="0"/>
              </a:rPr>
              <a:t>nhỏ</a:t>
            </a:r>
            <a:r>
              <a:rPr lang="en-US" sz="2000" dirty="0">
                <a:solidFill>
                  <a:schemeClr val="tx1"/>
                </a:solidFill>
                <a:latin typeface="+mj-lt"/>
                <a:cs typeface="Times New Roman" pitchFamily="18" charset="0"/>
              </a:rPr>
              <a:t> </a:t>
            </a:r>
            <a:r>
              <a:rPr lang="en-US" sz="2000" dirty="0" err="1">
                <a:solidFill>
                  <a:schemeClr val="tx1"/>
                </a:solidFill>
                <a:latin typeface="+mj-lt"/>
                <a:cs typeface="Times New Roman" pitchFamily="18" charset="0"/>
              </a:rPr>
              <a:t>là</a:t>
            </a:r>
            <a:r>
              <a:rPr lang="en-US" sz="2000" dirty="0">
                <a:solidFill>
                  <a:schemeClr val="tx1"/>
                </a:solidFill>
                <a:latin typeface="+mj-lt"/>
                <a:cs typeface="Times New Roman" pitchFamily="18" charset="0"/>
              </a:rPr>
              <a:t> </a:t>
            </a:r>
            <a:r>
              <a:rPr lang="en-US" sz="2000" dirty="0" err="1">
                <a:solidFill>
                  <a:schemeClr val="tx1"/>
                </a:solidFill>
                <a:latin typeface="+mj-lt"/>
                <a:cs typeface="Times New Roman" pitchFamily="18" charset="0"/>
              </a:rPr>
              <a:t>một</a:t>
            </a:r>
            <a:r>
              <a:rPr lang="en-US" sz="2000" dirty="0">
                <a:solidFill>
                  <a:schemeClr val="tx1"/>
                </a:solidFill>
                <a:latin typeface="+mj-lt"/>
                <a:cs typeface="Times New Roman" pitchFamily="18" charset="0"/>
              </a:rPr>
              <a:t> RDD - </a:t>
            </a:r>
            <a:r>
              <a:rPr lang="en-US" sz="2000" dirty="0" err="1">
                <a:solidFill>
                  <a:schemeClr val="tx1"/>
                </a:solidFill>
                <a:latin typeface="+mj-lt"/>
                <a:cs typeface="Times New Roman" pitchFamily="18" charset="0"/>
              </a:rPr>
              <a:t>có</a:t>
            </a:r>
            <a:r>
              <a:rPr lang="en-US" sz="2000" dirty="0">
                <a:solidFill>
                  <a:schemeClr val="tx1"/>
                </a:solidFill>
                <a:latin typeface="+mj-lt"/>
                <a:cs typeface="Times New Roman" pitchFamily="18" charset="0"/>
              </a:rPr>
              <a:t> </a:t>
            </a:r>
            <a:r>
              <a:rPr lang="en-US" sz="2000" dirty="0" err="1">
                <a:solidFill>
                  <a:schemeClr val="tx1"/>
                </a:solidFill>
                <a:latin typeface="+mj-lt"/>
                <a:cs typeface="Times New Roman" pitchFamily="18" charset="0"/>
              </a:rPr>
              <a:t>thể</a:t>
            </a:r>
            <a:r>
              <a:rPr lang="en-US" sz="2000" dirty="0">
                <a:solidFill>
                  <a:schemeClr val="tx1"/>
                </a:solidFill>
                <a:latin typeface="+mj-lt"/>
                <a:cs typeface="Times New Roman" pitchFamily="18" charset="0"/>
              </a:rPr>
              <a:t> chia </a:t>
            </a:r>
            <a:r>
              <a:rPr lang="en-US" sz="2000" dirty="0" err="1">
                <a:solidFill>
                  <a:schemeClr val="tx1"/>
                </a:solidFill>
                <a:latin typeface="+mj-lt"/>
                <a:cs typeface="Times New Roman" pitchFamily="18" charset="0"/>
              </a:rPr>
              <a:t>sẻ</a:t>
            </a:r>
            <a:r>
              <a:rPr lang="en-US" sz="2000" dirty="0">
                <a:solidFill>
                  <a:schemeClr val="tx1"/>
                </a:solidFill>
                <a:latin typeface="+mj-lt"/>
                <a:cs typeface="Times New Roman" pitchFamily="18" charset="0"/>
              </a:rPr>
              <a:t> </a:t>
            </a:r>
            <a:r>
              <a:rPr lang="en-US" sz="2000" dirty="0" err="1">
                <a:solidFill>
                  <a:schemeClr val="tx1"/>
                </a:solidFill>
                <a:latin typeface="+mj-lt"/>
                <a:cs typeface="Times New Roman" pitchFamily="18" charset="0"/>
              </a:rPr>
              <a:t>mã</a:t>
            </a:r>
            <a:r>
              <a:rPr lang="en-US" sz="2000" dirty="0">
                <a:solidFill>
                  <a:schemeClr val="tx1"/>
                </a:solidFill>
                <a:latin typeface="+mj-lt"/>
                <a:cs typeface="Times New Roman" pitchFamily="18" charset="0"/>
              </a:rPr>
              <a:t> </a:t>
            </a:r>
            <a:r>
              <a:rPr lang="en-US" sz="2000" dirty="0" err="1">
                <a:solidFill>
                  <a:schemeClr val="tx1"/>
                </a:solidFill>
                <a:latin typeface="+mj-lt"/>
                <a:cs typeface="Times New Roman" pitchFamily="18" charset="0"/>
              </a:rPr>
              <a:t>giữa</a:t>
            </a:r>
            <a:r>
              <a:rPr lang="en-US" sz="2000" dirty="0">
                <a:solidFill>
                  <a:schemeClr val="tx1"/>
                </a:solidFill>
                <a:latin typeface="+mj-lt"/>
                <a:cs typeface="Times New Roman" pitchFamily="18" charset="0"/>
              </a:rPr>
              <a:t> </a:t>
            </a:r>
            <a:r>
              <a:rPr lang="en-US" sz="2000" dirty="0" err="1">
                <a:solidFill>
                  <a:schemeClr val="tx1"/>
                </a:solidFill>
                <a:latin typeface="+mj-lt"/>
                <a:cs typeface="Times New Roman" pitchFamily="18" charset="0"/>
              </a:rPr>
              <a:t>lô</a:t>
            </a:r>
            <a:r>
              <a:rPr lang="en-US" sz="2000" dirty="0">
                <a:solidFill>
                  <a:schemeClr val="tx1"/>
                </a:solidFill>
                <a:latin typeface="+mj-lt"/>
                <a:cs typeface="Times New Roman" pitchFamily="18" charset="0"/>
              </a:rPr>
              <a:t> </a:t>
            </a:r>
            <a:r>
              <a:rPr lang="en-US" sz="2000" dirty="0" err="1">
                <a:solidFill>
                  <a:schemeClr val="tx1"/>
                </a:solidFill>
                <a:latin typeface="+mj-lt"/>
                <a:cs typeface="Times New Roman" pitchFamily="18" charset="0"/>
              </a:rPr>
              <a:t>và</a:t>
            </a:r>
            <a:r>
              <a:rPr lang="en-US" sz="2000" dirty="0">
                <a:solidFill>
                  <a:schemeClr val="tx1"/>
                </a:solidFill>
                <a:latin typeface="+mj-lt"/>
                <a:cs typeface="Times New Roman" pitchFamily="18" charset="0"/>
              </a:rPr>
              <a:t> </a:t>
            </a:r>
            <a:r>
              <a:rPr lang="en-US" sz="2000" dirty="0" err="1">
                <a:solidFill>
                  <a:schemeClr val="tx1"/>
                </a:solidFill>
                <a:latin typeface="+mj-lt"/>
                <a:cs typeface="Times New Roman" pitchFamily="18" charset="0"/>
              </a:rPr>
              <a:t>phát</a:t>
            </a:r>
            <a:r>
              <a:rPr lang="en-US" sz="2000" dirty="0">
                <a:solidFill>
                  <a:schemeClr val="tx1"/>
                </a:solidFill>
                <a:latin typeface="+mj-lt"/>
                <a:cs typeface="Times New Roman" pitchFamily="18" charset="0"/>
              </a:rPr>
              <a:t> </a:t>
            </a:r>
            <a:r>
              <a:rPr lang="en-US" sz="2000" dirty="0" err="1">
                <a:solidFill>
                  <a:schemeClr val="tx1"/>
                </a:solidFill>
                <a:latin typeface="+mj-lt"/>
                <a:cs typeface="Times New Roman" pitchFamily="18" charset="0"/>
              </a:rPr>
              <a:t>trực</a:t>
            </a:r>
            <a:r>
              <a:rPr lang="en-US" sz="2000" dirty="0">
                <a:solidFill>
                  <a:schemeClr val="tx1"/>
                </a:solidFill>
                <a:latin typeface="+mj-lt"/>
                <a:cs typeface="Times New Roman" pitchFamily="18" charset="0"/>
              </a:rPr>
              <a:t> </a:t>
            </a:r>
            <a:r>
              <a:rPr lang="en-US" sz="2000" dirty="0" err="1">
                <a:solidFill>
                  <a:schemeClr val="tx1"/>
                </a:solidFill>
                <a:latin typeface="+mj-lt"/>
                <a:cs typeface="Times New Roman" pitchFamily="18" charset="0"/>
              </a:rPr>
              <a:t>tuyến</a:t>
            </a:r>
            <a:r>
              <a:rPr lang="en-US" sz="2000" dirty="0">
                <a:solidFill>
                  <a:schemeClr val="tx1"/>
                </a:solidFill>
                <a:latin typeface="+mj-lt"/>
                <a:cs typeface="Times New Roman" pitchFamily="18" charset="0"/>
              </a:rPr>
              <a:t>.</a:t>
            </a:r>
          </a:p>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87</a:t>
            </a:fld>
            <a:endParaRPr/>
          </a:p>
        </p:txBody>
      </p:sp>
      <p:pic>
        <p:nvPicPr>
          <p:cNvPr id="5" name="Picture 4">
            <a:extLst>
              <a:ext uri="{FF2B5EF4-FFF2-40B4-BE49-F238E27FC236}">
                <a16:creationId xmlns:a16="http://schemas.microsoft.com/office/drawing/2014/main" id="{9731657D-CCC4-4CD5-9E60-409FEA184686}"/>
              </a:ext>
            </a:extLst>
          </p:cNvPr>
          <p:cNvPicPr>
            <a:picLocks noChangeAspect="1"/>
          </p:cNvPicPr>
          <p:nvPr/>
        </p:nvPicPr>
        <p:blipFill>
          <a:blip r:embed="rId3"/>
          <a:stretch>
            <a:fillRect/>
          </a:stretch>
        </p:blipFill>
        <p:spPr>
          <a:xfrm>
            <a:off x="163617" y="2505713"/>
            <a:ext cx="8980383" cy="1457082"/>
          </a:xfrm>
          <a:prstGeom prst="rect">
            <a:avLst/>
          </a:prstGeom>
        </p:spPr>
      </p:pic>
      <p:pic>
        <p:nvPicPr>
          <p:cNvPr id="2" name="Picture 1">
            <a:extLst>
              <a:ext uri="{FF2B5EF4-FFF2-40B4-BE49-F238E27FC236}">
                <a16:creationId xmlns:a16="http://schemas.microsoft.com/office/drawing/2014/main" id="{C20847F0-5B44-4195-866F-76FEADCBCDFF}"/>
              </a:ext>
            </a:extLst>
          </p:cNvPr>
          <p:cNvPicPr>
            <a:picLocks noChangeAspect="1"/>
          </p:cNvPicPr>
          <p:nvPr/>
        </p:nvPicPr>
        <p:blipFill>
          <a:blip r:embed="rId4"/>
          <a:stretch>
            <a:fillRect/>
          </a:stretch>
        </p:blipFill>
        <p:spPr>
          <a:xfrm>
            <a:off x="282891" y="3596331"/>
            <a:ext cx="8687553" cy="3566469"/>
          </a:xfrm>
          <a:prstGeom prst="rect">
            <a:avLst/>
          </a:prstGeom>
        </p:spPr>
      </p:pic>
    </p:spTree>
    <p:extLst>
      <p:ext uri="{BB962C8B-B14F-4D97-AF65-F5344CB8AC3E}">
        <p14:creationId xmlns:p14="http://schemas.microsoft.com/office/powerpoint/2010/main" val="409297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Final, </a:t>
            </a:r>
            <a:r>
              <a:rPr lang="en-US" dirty="0" err="1">
                <a:solidFill>
                  <a:schemeClr val="accent1">
                    <a:lumMod val="50000"/>
                  </a:schemeClr>
                </a:solidFill>
                <a:effectLst>
                  <a:outerShdw blurRad="38100" dist="38100" dir="2700000" algn="tl">
                    <a:srgbClr val="000000">
                      <a:alpha val="43137"/>
                    </a:srgbClr>
                  </a:outerShdw>
                </a:effectLst>
              </a:rPr>
              <a:t>Mô</a:t>
            </a:r>
            <a:r>
              <a:rPr lang="en-US" dirty="0">
                <a:solidFill>
                  <a:schemeClr val="accent1">
                    <a:lumMod val="50000"/>
                  </a:schemeClr>
                </a:solidFill>
                <a:effectLst>
                  <a:outerShdw blurRad="38100" dist="38100" dir="2700000" algn="tl">
                    <a:srgbClr val="000000">
                      <a:alpha val="43137"/>
                    </a:srgbClr>
                  </a:outerShdw>
                </a:effectLst>
              </a:rPr>
              <a:t> </a:t>
            </a:r>
            <a:r>
              <a:rPr lang="en-US" dirty="0" err="1">
                <a:solidFill>
                  <a:schemeClr val="accent1">
                    <a:lumMod val="50000"/>
                  </a:schemeClr>
                </a:solidFill>
                <a:effectLst>
                  <a:outerShdw blurRad="38100" dist="38100" dir="2700000" algn="tl">
                    <a:srgbClr val="000000">
                      <a:alpha val="43137"/>
                    </a:srgbClr>
                  </a:outerShdw>
                </a:effectLst>
              </a:rPr>
              <a:t>Hình</a:t>
            </a:r>
            <a:r>
              <a:rPr lang="en-US" dirty="0">
                <a:solidFill>
                  <a:schemeClr val="accent1">
                    <a:lumMod val="50000"/>
                  </a:schemeClr>
                </a:solidFill>
                <a:effectLst>
                  <a:outerShdw blurRad="38100" dist="38100" dir="2700000" algn="tl">
                    <a:srgbClr val="000000">
                      <a:alpha val="43137"/>
                    </a:srgbClr>
                  </a:outerShdw>
                </a:effectLst>
              </a:rPr>
              <a:t> </a:t>
            </a:r>
            <a:r>
              <a:rPr lang="en-US" dirty="0" err="1">
                <a:solidFill>
                  <a:schemeClr val="accent1">
                    <a:lumMod val="50000"/>
                  </a:schemeClr>
                </a:solidFill>
                <a:effectLst>
                  <a:outerShdw blurRad="38100" dist="38100" dir="2700000" algn="tl">
                    <a:srgbClr val="000000">
                      <a:alpha val="43137"/>
                    </a:srgbClr>
                  </a:outerShdw>
                </a:effectLst>
              </a:rPr>
              <a:t>Tích</a:t>
            </a:r>
            <a:r>
              <a:rPr lang="en-US" dirty="0">
                <a:solidFill>
                  <a:schemeClr val="accent1">
                    <a:lumMod val="50000"/>
                  </a:schemeClr>
                </a:solidFill>
                <a:effectLst>
                  <a:outerShdw blurRad="38100" dist="38100" dir="2700000" algn="tl">
                    <a:srgbClr val="000000">
                      <a:alpha val="43137"/>
                    </a:srgbClr>
                  </a:outerShdw>
                </a:effectLst>
              </a:rPr>
              <a:t> </a:t>
            </a:r>
            <a:r>
              <a:rPr lang="en-US" dirty="0" err="1">
                <a:solidFill>
                  <a:schemeClr val="accent1">
                    <a:lumMod val="50000"/>
                  </a:schemeClr>
                </a:solidFill>
                <a:effectLst>
                  <a:outerShdw blurRad="38100" dist="38100" dir="2700000" algn="tl">
                    <a:srgbClr val="000000">
                      <a:alpha val="43137"/>
                    </a:srgbClr>
                  </a:outerShdw>
                </a:effectLst>
              </a:rPr>
              <a:t>Hợp</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152400" y="1219200"/>
            <a:ext cx="8458200" cy="464000"/>
          </a:xfrm>
          <a:prstGeom prst="rect">
            <a:avLst/>
          </a:prstGeom>
        </p:spPr>
        <p:txBody>
          <a:bodyPr spcFirstLastPara="1" wrap="square" lIns="91425" tIns="91425" rIns="91425" bIns="91425" anchor="t" anchorCtr="0">
            <a:noAutofit/>
          </a:bodyPr>
          <a:lstStyle/>
          <a:p>
            <a:r>
              <a:rPr lang="en-US" sz="2400" b="1" dirty="0">
                <a:solidFill>
                  <a:schemeClr val="tx1"/>
                </a:solidFill>
                <a:latin typeface="Times New Roman" panose="02020603050405020304" pitchFamily="18" charset="0"/>
                <a:cs typeface="Times New Roman" panose="02020603050405020304" pitchFamily="18" charset="0"/>
              </a:rPr>
              <a:t>Ph</a:t>
            </a:r>
            <a:r>
              <a:rPr lang="vi-VN" sz="2400" b="1" dirty="0">
                <a:solidFill>
                  <a:schemeClr val="tx1"/>
                </a:solidFill>
                <a:latin typeface="Times New Roman" panose="02020603050405020304" pitchFamily="18" charset="0"/>
                <a:cs typeface="Times New Roman" panose="02020603050405020304" pitchFamily="18" charset="0"/>
              </a:rPr>
              <a:t>ư</a:t>
            </a:r>
            <a:r>
              <a:rPr lang="en-US" sz="2400" b="1" dirty="0" err="1">
                <a:solidFill>
                  <a:schemeClr val="tx1"/>
                </a:solidFill>
                <a:latin typeface="Times New Roman" panose="02020603050405020304" pitchFamily="18" charset="0"/>
                <a:cs typeface="Times New Roman" panose="02020603050405020304" pitchFamily="18" charset="0"/>
              </a:rPr>
              <a:t>ơng</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pháp</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tích</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hợp</a:t>
            </a:r>
            <a:r>
              <a:rPr lang="en-US" sz="2400" b="1" dirty="0">
                <a:solidFill>
                  <a:schemeClr val="tx1"/>
                </a:solidFill>
                <a:latin typeface="Times New Roman" panose="02020603050405020304" pitchFamily="18" charset="0"/>
                <a:cs typeface="Times New Roman" panose="02020603050405020304" pitchFamily="18" charset="0"/>
              </a:rPr>
              <a:t>:</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88</a:t>
            </a:fld>
            <a:endParaRPr/>
          </a:p>
        </p:txBody>
      </p:sp>
      <p:pic>
        <p:nvPicPr>
          <p:cNvPr id="8" name="Picture 7">
            <a:extLst>
              <a:ext uri="{FF2B5EF4-FFF2-40B4-BE49-F238E27FC236}">
                <a16:creationId xmlns:a16="http://schemas.microsoft.com/office/drawing/2014/main" id="{C3DFB5C1-1E65-482C-8B65-91C5DF3985C0}"/>
              </a:ext>
            </a:extLst>
          </p:cNvPr>
          <p:cNvPicPr/>
          <p:nvPr/>
        </p:nvPicPr>
        <p:blipFill>
          <a:blip r:embed="rId3"/>
          <a:stretch>
            <a:fillRect/>
          </a:stretch>
        </p:blipFill>
        <p:spPr>
          <a:xfrm>
            <a:off x="685800" y="1945943"/>
            <a:ext cx="8321842" cy="4876800"/>
          </a:xfrm>
          <a:prstGeom prst="rect">
            <a:avLst/>
          </a:prstGeom>
        </p:spPr>
      </p:pic>
    </p:spTree>
    <p:extLst>
      <p:ext uri="{BB962C8B-B14F-4D97-AF65-F5344CB8AC3E}">
        <p14:creationId xmlns:p14="http://schemas.microsoft.com/office/powerpoint/2010/main" val="4415081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Final, </a:t>
            </a:r>
            <a:r>
              <a:rPr lang="en-US" dirty="0" err="1">
                <a:solidFill>
                  <a:schemeClr val="accent1">
                    <a:lumMod val="50000"/>
                  </a:schemeClr>
                </a:solidFill>
                <a:effectLst>
                  <a:outerShdw blurRad="38100" dist="38100" dir="2700000" algn="tl">
                    <a:srgbClr val="000000">
                      <a:alpha val="43137"/>
                    </a:srgbClr>
                  </a:outerShdw>
                </a:effectLst>
              </a:rPr>
              <a:t>Mô</a:t>
            </a:r>
            <a:r>
              <a:rPr lang="en-US" dirty="0">
                <a:solidFill>
                  <a:schemeClr val="accent1">
                    <a:lumMod val="50000"/>
                  </a:schemeClr>
                </a:solidFill>
                <a:effectLst>
                  <a:outerShdw blurRad="38100" dist="38100" dir="2700000" algn="tl">
                    <a:srgbClr val="000000">
                      <a:alpha val="43137"/>
                    </a:srgbClr>
                  </a:outerShdw>
                </a:effectLst>
              </a:rPr>
              <a:t> </a:t>
            </a:r>
            <a:r>
              <a:rPr lang="en-US" dirty="0" err="1">
                <a:solidFill>
                  <a:schemeClr val="accent1">
                    <a:lumMod val="50000"/>
                  </a:schemeClr>
                </a:solidFill>
                <a:effectLst>
                  <a:outerShdw blurRad="38100" dist="38100" dir="2700000" algn="tl">
                    <a:srgbClr val="000000">
                      <a:alpha val="43137"/>
                    </a:srgbClr>
                  </a:outerShdw>
                </a:effectLst>
              </a:rPr>
              <a:t>hình</a:t>
            </a:r>
            <a:r>
              <a:rPr lang="en-US" dirty="0">
                <a:solidFill>
                  <a:schemeClr val="accent1">
                    <a:lumMod val="50000"/>
                  </a:schemeClr>
                </a:solidFill>
                <a:effectLst>
                  <a:outerShdw blurRad="38100" dist="38100" dir="2700000" algn="tl">
                    <a:srgbClr val="000000">
                      <a:alpha val="43137"/>
                    </a:srgbClr>
                  </a:outerShdw>
                </a:effectLst>
              </a:rPr>
              <a:t> </a:t>
            </a:r>
            <a:r>
              <a:rPr lang="en-US" dirty="0" err="1">
                <a:solidFill>
                  <a:schemeClr val="accent1">
                    <a:lumMod val="50000"/>
                  </a:schemeClr>
                </a:solidFill>
                <a:effectLst>
                  <a:outerShdw blurRad="38100" dist="38100" dir="2700000" algn="tl">
                    <a:srgbClr val="000000">
                      <a:alpha val="43137"/>
                    </a:srgbClr>
                  </a:outerShdw>
                </a:effectLst>
              </a:rPr>
              <a:t>kết</a:t>
            </a:r>
            <a:r>
              <a:rPr lang="en-US" dirty="0">
                <a:solidFill>
                  <a:schemeClr val="accent1">
                    <a:lumMod val="50000"/>
                  </a:schemeClr>
                </a:solidFill>
                <a:effectLst>
                  <a:outerShdw blurRad="38100" dist="38100" dir="2700000" algn="tl">
                    <a:srgbClr val="000000">
                      <a:alpha val="43137"/>
                    </a:srgbClr>
                  </a:outerShdw>
                </a:effectLst>
              </a:rPr>
              <a:t> </a:t>
            </a:r>
            <a:r>
              <a:rPr lang="en-US" dirty="0" err="1">
                <a:solidFill>
                  <a:schemeClr val="accent1">
                    <a:lumMod val="50000"/>
                  </a:schemeClr>
                </a:solidFill>
                <a:effectLst>
                  <a:outerShdw blurRad="38100" dist="38100" dir="2700000" algn="tl">
                    <a:srgbClr val="000000">
                      <a:alpha val="43137"/>
                    </a:srgbClr>
                  </a:outerShdw>
                </a:effectLst>
              </a:rPr>
              <a:t>hợp</a:t>
            </a:r>
            <a:r>
              <a:rPr lang="en-US" dirty="0">
                <a:solidFill>
                  <a:schemeClr val="accent1">
                    <a:lumMod val="50000"/>
                  </a:schemeClr>
                </a:solidFill>
                <a:effectLst>
                  <a:outerShdw blurRad="38100" dist="38100" dir="2700000" algn="tl">
                    <a:srgbClr val="000000">
                      <a:alpha val="43137"/>
                    </a:srgbClr>
                  </a:outerShdw>
                </a:effectLst>
              </a:rPr>
              <a:t>.</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685800" y="907600"/>
            <a:ext cx="7924800" cy="4121600"/>
          </a:xfrm>
          <a:prstGeom prst="rect">
            <a:avLst/>
          </a:prstGeom>
        </p:spPr>
        <p:txBody>
          <a:bodyPr spcFirstLastPara="1" wrap="square" lIns="91425" tIns="91425" rIns="91425" bIns="91425" anchor="t" anchorCtr="0">
            <a:noAutofit/>
          </a:bodyPr>
          <a:lstStyle/>
          <a:p>
            <a:r>
              <a:rPr lang="en-US" sz="2400" b="1" dirty="0" err="1">
                <a:solidFill>
                  <a:schemeClr val="tx1"/>
                </a:solidFill>
                <a:latin typeface="Times New Roman" panose="02020603050405020304" pitchFamily="18" charset="0"/>
                <a:cs typeface="Times New Roman" panose="02020603050405020304" pitchFamily="18" charset="0"/>
              </a:rPr>
              <a:t>Mô</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hình</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thực</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tế</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đã</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triển</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khai</a:t>
            </a:r>
            <a:r>
              <a:rPr lang="en-US" sz="2400" b="1" dirty="0">
                <a:solidFill>
                  <a:schemeClr val="tx1"/>
                </a:solidFill>
                <a:latin typeface="Times New Roman" panose="02020603050405020304" pitchFamily="18" charset="0"/>
                <a:cs typeface="Times New Roman" panose="02020603050405020304" pitchFamily="18" charset="0"/>
              </a:rPr>
              <a:t>:</a:t>
            </a: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89</a:t>
            </a:fld>
            <a:endParaRPr/>
          </a:p>
        </p:txBody>
      </p:sp>
      <p:pic>
        <p:nvPicPr>
          <p:cNvPr id="10" name="Picture 9">
            <a:extLst>
              <a:ext uri="{FF2B5EF4-FFF2-40B4-BE49-F238E27FC236}">
                <a16:creationId xmlns:a16="http://schemas.microsoft.com/office/drawing/2014/main" id="{4D44B44B-89A7-4465-838A-210F86422126}"/>
              </a:ext>
            </a:extLst>
          </p:cNvPr>
          <p:cNvPicPr>
            <a:picLocks noChangeAspect="1"/>
          </p:cNvPicPr>
          <p:nvPr/>
        </p:nvPicPr>
        <p:blipFill>
          <a:blip r:embed="rId3"/>
          <a:stretch>
            <a:fillRect/>
          </a:stretch>
        </p:blipFill>
        <p:spPr>
          <a:xfrm>
            <a:off x="0" y="0"/>
            <a:ext cx="9143999" cy="6858000"/>
          </a:xfrm>
          <a:prstGeom prst="rect">
            <a:avLst/>
          </a:prstGeom>
        </p:spPr>
      </p:pic>
    </p:spTree>
    <p:extLst>
      <p:ext uri="{BB962C8B-B14F-4D97-AF65-F5344CB8AC3E}">
        <p14:creationId xmlns:p14="http://schemas.microsoft.com/office/powerpoint/2010/main" val="253573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500" fill="hold"/>
                                        <p:tgtEl>
                                          <p:spTgt spid="1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lvl="0" algn="ctr"/>
            <a:r>
              <a:rPr lang="en-US" dirty="0" err="1">
                <a:solidFill>
                  <a:schemeClr val="accent1">
                    <a:lumMod val="50000"/>
                  </a:schemeClr>
                </a:solidFill>
                <a:effectLst>
                  <a:outerShdw blurRad="38100" dist="38100" dir="2700000" algn="tl">
                    <a:srgbClr val="000000">
                      <a:alpha val="43137"/>
                    </a:srgbClr>
                  </a:outerShdw>
                </a:effectLst>
                <a:latin typeface="+mn-lt"/>
              </a:rPr>
              <a:t>Lợi</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Ích</a:t>
            </a:r>
            <a:r>
              <a:rPr lang="en-US" dirty="0">
                <a:solidFill>
                  <a:schemeClr val="accent1">
                    <a:lumMod val="50000"/>
                  </a:schemeClr>
                </a:solidFill>
                <a:effectLst>
                  <a:outerShdw blurRad="38100" dist="38100" dir="2700000" algn="tl">
                    <a:srgbClr val="000000">
                      <a:alpha val="43137"/>
                    </a:srgbClr>
                  </a:outerShdw>
                </a:effectLst>
                <a:latin typeface="+mn-lt"/>
              </a:rPr>
              <a:t> </a:t>
            </a:r>
            <a:r>
              <a:rPr lang="en-US" dirty="0" err="1">
                <a:solidFill>
                  <a:schemeClr val="accent1">
                    <a:lumMod val="50000"/>
                  </a:schemeClr>
                </a:solidFill>
                <a:effectLst>
                  <a:outerShdw blurRad="38100" dist="38100" dir="2700000" algn="tl">
                    <a:srgbClr val="000000">
                      <a:alpha val="43137"/>
                    </a:srgbClr>
                  </a:outerShdw>
                </a:effectLst>
                <a:latin typeface="+mn-lt"/>
              </a:rPr>
              <a:t>Của</a:t>
            </a:r>
            <a:r>
              <a:rPr lang="en-US" dirty="0">
                <a:solidFill>
                  <a:schemeClr val="accent1">
                    <a:lumMod val="50000"/>
                  </a:schemeClr>
                </a:solidFill>
                <a:effectLst>
                  <a:outerShdw blurRad="38100" dist="38100" dir="2700000" algn="tl">
                    <a:srgbClr val="000000">
                      <a:alpha val="43137"/>
                    </a:srgbClr>
                  </a:outerShdw>
                </a:effectLst>
                <a:latin typeface="+mn-lt"/>
              </a:rPr>
              <a:t> Big Data</a:t>
            </a:r>
          </a:p>
        </p:txBody>
      </p:sp>
      <p:sp>
        <p:nvSpPr>
          <p:cNvPr id="175" name="Google Shape;175;p13"/>
          <p:cNvSpPr txBox="1">
            <a:spLocks noGrp="1"/>
          </p:cNvSpPr>
          <p:nvPr>
            <p:ph type="body" idx="1"/>
          </p:nvPr>
        </p:nvSpPr>
        <p:spPr>
          <a:xfrm>
            <a:off x="228600" y="1524000"/>
            <a:ext cx="8458200" cy="3810000"/>
          </a:xfrm>
          <a:prstGeom prst="rect">
            <a:avLst/>
          </a:prstGeom>
        </p:spPr>
        <p:txBody>
          <a:bodyPr spcFirstLastPara="1" wrap="square" lIns="91425" tIns="91425" rIns="91425" bIns="91425" anchor="t" anchorCtr="0">
            <a:noAutofit/>
          </a:bodyPr>
          <a:lstStyle/>
          <a:p>
            <a:pPr marL="285750" indent="-285750" algn="just">
              <a:lnSpc>
                <a:spcPct val="150000"/>
              </a:lnSpc>
            </a:pPr>
            <a:r>
              <a:rPr lang="en-US" sz="2000" dirty="0" err="1">
                <a:solidFill>
                  <a:schemeClr val="tx1"/>
                </a:solidFill>
                <a:latin typeface="Times New Roman" panose="02020603050405020304" pitchFamily="18" charset="0"/>
                <a:cs typeface="Times New Roman" panose="02020603050405020304" pitchFamily="18" charset="0"/>
              </a:rPr>
              <a:t>Cắt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giảm</a:t>
            </a:r>
            <a:r>
              <a:rPr lang="en-US" sz="2000" dirty="0">
                <a:solidFill>
                  <a:schemeClr val="tx1"/>
                </a:solidFill>
                <a:latin typeface="Times New Roman" panose="02020603050405020304" pitchFamily="18" charset="0"/>
                <a:cs typeface="Times New Roman" panose="02020603050405020304" pitchFamily="18" charset="0"/>
              </a:rPr>
              <a:t> chi </a:t>
            </a:r>
            <a:r>
              <a:rPr lang="en-US" sz="2000" dirty="0" err="1">
                <a:solidFill>
                  <a:schemeClr val="tx1"/>
                </a:solidFill>
                <a:latin typeface="Times New Roman" panose="02020603050405020304" pitchFamily="18" charset="0"/>
                <a:cs typeface="Times New Roman" panose="02020603050405020304" pitchFamily="18" charset="0"/>
              </a:rPr>
              <a:t>phí</a:t>
            </a:r>
            <a:r>
              <a:rPr lang="en-US" sz="2000" dirty="0">
                <a:solidFill>
                  <a:schemeClr val="tx1"/>
                </a:solidFill>
                <a:latin typeface="Times New Roman" panose="02020603050405020304" pitchFamily="18" charset="0"/>
                <a:cs typeface="Times New Roman" panose="02020603050405020304" pitchFamily="18" charset="0"/>
              </a:rPr>
              <a:t>.</a:t>
            </a:r>
          </a:p>
          <a:p>
            <a:pPr marL="285750" indent="-285750" algn="just">
              <a:lnSpc>
                <a:spcPct val="150000"/>
              </a:lnSpc>
            </a:pPr>
            <a:r>
              <a:rPr lang="en-US" sz="2000" dirty="0" err="1">
                <a:solidFill>
                  <a:schemeClr val="tx1"/>
                </a:solidFill>
                <a:latin typeface="Times New Roman" panose="02020603050405020304" pitchFamily="18" charset="0"/>
                <a:cs typeface="Times New Roman" panose="02020603050405020304" pitchFamily="18" charset="0"/>
              </a:rPr>
              <a:t>Tiết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kiệm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thời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gian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giúp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tối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ưu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hóa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sản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phẩm</a:t>
            </a:r>
            <a:r>
              <a:rPr lang="en-US" sz="2000" dirty="0">
                <a:solidFill>
                  <a:schemeClr val="tx1"/>
                </a:solidFill>
                <a:latin typeface="Times New Roman" panose="02020603050405020304" pitchFamily="18" charset="0"/>
                <a:cs typeface="Times New Roman" panose="02020603050405020304" pitchFamily="18" charset="0"/>
              </a:rPr>
              <a:t>.</a:t>
            </a:r>
          </a:p>
          <a:p>
            <a:pPr marL="285750" indent="-285750" algn="just">
              <a:lnSpc>
                <a:spcPct val="150000"/>
              </a:lnSpc>
            </a:pPr>
            <a:r>
              <a:rPr lang="en-US" sz="2000" dirty="0" err="1">
                <a:solidFill>
                  <a:schemeClr val="tx1"/>
                </a:solidFill>
                <a:latin typeface="Times New Roman" panose="02020603050405020304" pitchFamily="18" charset="0"/>
                <a:cs typeface="Times New Roman" panose="02020603050405020304" pitchFamily="18" charset="0"/>
              </a:rPr>
              <a:t>Hỗ</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trợ</a:t>
            </a:r>
            <a:r>
              <a:rPr lang="en-US" sz="2000" dirty="0">
                <a:solidFill>
                  <a:schemeClr val="tx1"/>
                </a:solidFill>
                <a:latin typeface="Times New Roman" panose="02020603050405020304" pitchFamily="18" charset="0"/>
                <a:cs typeface="Times New Roman" panose="02020603050405020304" pitchFamily="18" charset="0"/>
              </a:rPr>
              <a:t> con </a:t>
            </a:r>
            <a:r>
              <a:rPr lang="en-US" sz="2000" dirty="0" err="1">
                <a:solidFill>
                  <a:schemeClr val="tx1"/>
                </a:solidFill>
                <a:latin typeface="Times New Roman" panose="02020603050405020304" pitchFamily="18" charset="0"/>
                <a:cs typeface="Times New Roman" panose="02020603050405020304" pitchFamily="18" charset="0"/>
              </a:rPr>
              <a:t>người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đưa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ra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những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quyết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định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đúng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hơn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hợp</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lý</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hơn</a:t>
            </a:r>
            <a:r>
              <a:rPr lang="en-US" sz="2000" dirty="0">
                <a:solidFill>
                  <a:schemeClr val="tx1"/>
                </a:solidFill>
                <a:latin typeface="Times New Roman" panose="02020603050405020304" pitchFamily="18" charset="0"/>
                <a:cs typeface="Times New Roman" panose="02020603050405020304" pitchFamily="18" charset="0"/>
              </a:rPr>
              <a:t>.</a:t>
            </a:r>
          </a:p>
          <a:p>
            <a:pPr marL="0" indent="0" algn="just">
              <a:lnSpc>
                <a:spcPct val="150000"/>
              </a:lnSpc>
              <a:buNone/>
            </a:pPr>
            <a:endParaRPr lang="en-US" sz="2000" dirty="0">
              <a:solidFill>
                <a:schemeClr val="tx1"/>
              </a:solidFill>
              <a:latin typeface="Times New Roman" panose="02020603050405020304" pitchFamily="18" charset="0"/>
              <a:cs typeface="Times New Roman" panose="02020603050405020304" pitchFamily="18" charset="0"/>
            </a:endParaRPr>
          </a:p>
          <a:p>
            <a:pPr marL="342900" algn="just">
              <a:lnSpc>
                <a:spcPct val="150000"/>
              </a:lnSpc>
            </a:pPr>
            <a:r>
              <a:rPr lang="vi-VN" sz="2000" dirty="0">
                <a:solidFill>
                  <a:schemeClr val="tx1"/>
                </a:solidFill>
                <a:latin typeface="Times New Roman" panose="02020603050405020304" pitchFamily="18" charset="0"/>
                <a:cs typeface="Times New Roman" panose="02020603050405020304" pitchFamily="18" charset="0"/>
              </a:rPr>
              <a:t>Theo Oracle, việc phân tích Big Data và những dữ liệu dung lượng lớn đã giúp các tổ chức kiếm được 10,66$ cho mỗi 1$ chi phí phân tích.</a:t>
            </a:r>
          </a:p>
          <a:p>
            <a:pPr marL="0" indent="0" algn="just">
              <a:lnSpc>
                <a:spcPct val="150000"/>
              </a:lnSpc>
              <a:buNone/>
            </a:pPr>
            <a:endParaRPr lang="en-US" dirty="0">
              <a:solidFill>
                <a:srgbClr val="002060"/>
              </a:solidFill>
              <a:latin typeface="+mn-lt"/>
            </a:endParaRPr>
          </a:p>
          <a:p>
            <a:pPr marL="285750" indent="-285750"/>
            <a:endParaRPr lang="en-US" dirty="0">
              <a:solidFill>
                <a:srgbClr val="002060"/>
              </a:solidFill>
              <a:latin typeface="+mn-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76450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4" end="4"/>
                                            </p:txEl>
                                          </p:spTgt>
                                        </p:tgtEl>
                                        <p:attrNameLst>
                                          <p:attrName>style.visibility</p:attrName>
                                        </p:attrNameLst>
                                      </p:cBhvr>
                                      <p:to>
                                        <p:strVal val="visible"/>
                                      </p:to>
                                    </p:set>
                                    <p:animEffect transition="in" filter="fade">
                                      <p:cBhvr>
                                        <p:cTn id="28" dur="1000"/>
                                        <p:tgtEl>
                                          <p:spTgt spid="175">
                                            <p:txEl>
                                              <p:pRg st="4" end="4"/>
                                            </p:txEl>
                                          </p:spTgt>
                                        </p:tgtEl>
                                      </p:cBhvr>
                                    </p:animEffect>
                                    <p:anim calcmode="lin" valueType="num">
                                      <p:cBhvr>
                                        <p:cTn id="29" dur="1000" fill="hold"/>
                                        <p:tgtEl>
                                          <p:spTgt spid="17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Final, </a:t>
            </a:r>
            <a:r>
              <a:rPr lang="en-US" dirty="0" err="1">
                <a:solidFill>
                  <a:schemeClr val="accent1">
                    <a:lumMod val="50000"/>
                  </a:schemeClr>
                </a:solidFill>
                <a:effectLst>
                  <a:outerShdw blurRad="38100" dist="38100" dir="2700000" algn="tl">
                    <a:srgbClr val="000000">
                      <a:alpha val="43137"/>
                    </a:srgbClr>
                  </a:outerShdw>
                </a:effectLst>
              </a:rPr>
              <a:t>Mô</a:t>
            </a:r>
            <a:r>
              <a:rPr lang="en-US" dirty="0">
                <a:solidFill>
                  <a:schemeClr val="accent1">
                    <a:lumMod val="50000"/>
                  </a:schemeClr>
                </a:solidFill>
                <a:effectLst>
                  <a:outerShdw blurRad="38100" dist="38100" dir="2700000" algn="tl">
                    <a:srgbClr val="000000">
                      <a:alpha val="43137"/>
                    </a:srgbClr>
                  </a:outerShdw>
                </a:effectLst>
              </a:rPr>
              <a:t> </a:t>
            </a:r>
            <a:r>
              <a:rPr lang="en-US" dirty="0" err="1">
                <a:solidFill>
                  <a:schemeClr val="accent1">
                    <a:lumMod val="50000"/>
                  </a:schemeClr>
                </a:solidFill>
                <a:effectLst>
                  <a:outerShdw blurRad="38100" dist="38100" dir="2700000" algn="tl">
                    <a:srgbClr val="000000">
                      <a:alpha val="43137"/>
                    </a:srgbClr>
                  </a:outerShdw>
                </a:effectLst>
              </a:rPr>
              <a:t>hình</a:t>
            </a:r>
            <a:r>
              <a:rPr lang="en-US" dirty="0">
                <a:solidFill>
                  <a:schemeClr val="accent1">
                    <a:lumMod val="50000"/>
                  </a:schemeClr>
                </a:solidFill>
                <a:effectLst>
                  <a:outerShdw blurRad="38100" dist="38100" dir="2700000" algn="tl">
                    <a:srgbClr val="000000">
                      <a:alpha val="43137"/>
                    </a:srgbClr>
                  </a:outerShdw>
                </a:effectLst>
              </a:rPr>
              <a:t> </a:t>
            </a:r>
            <a:r>
              <a:rPr lang="en-US" dirty="0" err="1">
                <a:solidFill>
                  <a:schemeClr val="accent1">
                    <a:lumMod val="50000"/>
                  </a:schemeClr>
                </a:solidFill>
                <a:effectLst>
                  <a:outerShdw blurRad="38100" dist="38100" dir="2700000" algn="tl">
                    <a:srgbClr val="000000">
                      <a:alpha val="43137"/>
                    </a:srgbClr>
                  </a:outerShdw>
                </a:effectLst>
              </a:rPr>
              <a:t>kết</a:t>
            </a:r>
            <a:r>
              <a:rPr lang="en-US" dirty="0">
                <a:solidFill>
                  <a:schemeClr val="accent1">
                    <a:lumMod val="50000"/>
                  </a:schemeClr>
                </a:solidFill>
                <a:effectLst>
                  <a:outerShdw blurRad="38100" dist="38100" dir="2700000" algn="tl">
                    <a:srgbClr val="000000">
                      <a:alpha val="43137"/>
                    </a:srgbClr>
                  </a:outerShdw>
                </a:effectLst>
              </a:rPr>
              <a:t> </a:t>
            </a:r>
            <a:r>
              <a:rPr lang="en-US" dirty="0" err="1">
                <a:solidFill>
                  <a:schemeClr val="accent1">
                    <a:lumMod val="50000"/>
                  </a:schemeClr>
                </a:solidFill>
                <a:effectLst>
                  <a:outerShdw blurRad="38100" dist="38100" dir="2700000" algn="tl">
                    <a:srgbClr val="000000">
                      <a:alpha val="43137"/>
                    </a:srgbClr>
                  </a:outerShdw>
                </a:effectLst>
              </a:rPr>
              <a:t>hợp</a:t>
            </a:r>
            <a:r>
              <a:rPr lang="en-US" dirty="0">
                <a:solidFill>
                  <a:schemeClr val="accent1">
                    <a:lumMod val="50000"/>
                  </a:schemeClr>
                </a:solidFill>
                <a:effectLst>
                  <a:outerShdw blurRad="38100" dist="38100" dir="2700000" algn="tl">
                    <a:srgbClr val="000000">
                      <a:alpha val="43137"/>
                    </a:srgbClr>
                  </a:outerShdw>
                </a:effectLst>
              </a:rPr>
              <a:t>.</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228600" y="1524000"/>
            <a:ext cx="8686800" cy="4724400"/>
          </a:xfrm>
          <a:prstGeom prst="rect">
            <a:avLst/>
          </a:prstGeom>
        </p:spPr>
        <p:txBody>
          <a:bodyPr spcFirstLastPara="1" wrap="square" lIns="91425" tIns="91425" rIns="91425" bIns="91425" anchor="t" anchorCtr="0">
            <a:noAutofit/>
          </a:bodyPr>
          <a:lstStyle/>
          <a:p>
            <a:r>
              <a:rPr lang="en-US" sz="2400" b="1" dirty="0" err="1">
                <a:solidFill>
                  <a:schemeClr val="tx1"/>
                </a:solidFill>
                <a:latin typeface="Times New Roman" panose="02020603050405020304" pitchFamily="18" charset="0"/>
                <a:cs typeface="Times New Roman" panose="02020603050405020304" pitchFamily="18" charset="0"/>
              </a:rPr>
              <a:t>Một</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số</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tài</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liệu</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tham</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khảo</a:t>
            </a:r>
            <a:r>
              <a:rPr lang="en-US" sz="2400" b="1" dirty="0">
                <a:solidFill>
                  <a:schemeClr val="tx1"/>
                </a:solidFill>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sz="2400" u="sng" dirty="0">
                <a:solidFill>
                  <a:srgbClr val="0070C0"/>
                </a:solidFill>
              </a:rPr>
              <a:t>sparkflumeseattle-150312205641-conversion-gate01.pdf</a:t>
            </a:r>
          </a:p>
          <a:p>
            <a:pPr algn="just">
              <a:buFont typeface="Arial" panose="020B0604020202020204" pitchFamily="34" charset="0"/>
              <a:buChar char="•"/>
            </a:pPr>
            <a:r>
              <a:rPr lang="en-US" sz="2400" u="sng" dirty="0">
                <a:solidFill>
                  <a:srgbClr val="0070C0"/>
                </a:solidFill>
              </a:rPr>
              <a:t>ApacheCon.pdf </a:t>
            </a:r>
          </a:p>
          <a:p>
            <a:pPr algn="just">
              <a:buFont typeface="Arial" panose="020B0604020202020204" pitchFamily="34" charset="0"/>
              <a:buChar char="•"/>
            </a:pPr>
            <a:r>
              <a:rPr lang="en-US" sz="2400" dirty="0">
                <a:solidFill>
                  <a:srgbClr val="0070C0"/>
                </a:solidFill>
                <a:hlinkClick r:id="rId3">
                  <a:extLst>
                    <a:ext uri="{A12FA001-AC4F-418D-AE19-62706E023703}">
                      <ahyp:hlinkClr xmlns:ahyp="http://schemas.microsoft.com/office/drawing/2018/hyperlinkcolor" val="tx"/>
                    </a:ext>
                  </a:extLst>
                </a:hlinkClick>
              </a:rPr>
              <a:t>https://bigdata-madesimple.com/what-is-apache-flafka-how-to-use-it-with-flume-for-data-ingestion-tutorial/</a:t>
            </a:r>
            <a:endParaRPr lang="en-US" sz="2400" dirty="0">
              <a:solidFill>
                <a:srgbClr val="0070C0"/>
              </a:solidFill>
            </a:endParaRPr>
          </a:p>
          <a:p>
            <a:pPr algn="just">
              <a:buFont typeface="Arial" panose="020B0604020202020204" pitchFamily="34" charset="0"/>
              <a:buChar char="•"/>
            </a:pPr>
            <a:r>
              <a:rPr lang="en-US" sz="2400" dirty="0">
                <a:solidFill>
                  <a:srgbClr val="0070C0"/>
                </a:solidFill>
                <a:hlinkClick r:id="rId4">
                  <a:extLst>
                    <a:ext uri="{A12FA001-AC4F-418D-AE19-62706E023703}">
                      <ahyp:hlinkClr xmlns:ahyp="http://schemas.microsoft.com/office/drawing/2018/hyperlinkcolor" val="tx"/>
                    </a:ext>
                  </a:extLst>
                </a:hlinkClick>
              </a:rPr>
              <a:t>https://stackoverflow.com/questions/16929832/difference-between-hbase-and-hadoop-hdfs</a:t>
            </a:r>
            <a:endParaRPr lang="en-US" sz="2400" dirty="0">
              <a:solidFill>
                <a:srgbClr val="0070C0"/>
              </a:solidFill>
            </a:endParaRPr>
          </a:p>
          <a:p>
            <a:pPr algn="just">
              <a:buFont typeface="Arial" panose="020B0604020202020204" pitchFamily="34" charset="0"/>
              <a:buChar char="•"/>
            </a:pPr>
            <a:r>
              <a:rPr lang="en-US" sz="2400" dirty="0">
                <a:solidFill>
                  <a:srgbClr val="0070C0"/>
                </a:solidFill>
                <a:hlinkClick r:id="rId5">
                  <a:extLst>
                    <a:ext uri="{A12FA001-AC4F-418D-AE19-62706E023703}">
                      <ahyp:hlinkClr xmlns:ahyp="http://schemas.microsoft.com/office/drawing/2018/hyperlinkcolor" val="tx"/>
                    </a:ext>
                  </a:extLst>
                </a:hlinkClick>
              </a:rPr>
              <a:t>https://spark.apache.org/docs/latest/streaming-programming-guide.html</a:t>
            </a:r>
            <a:endParaRPr lang="en-US" sz="2400" dirty="0">
              <a:solidFill>
                <a:srgbClr val="0070C0"/>
              </a:solidFill>
            </a:endParaRPr>
          </a:p>
          <a:p>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90</a:t>
            </a:fld>
            <a:endParaRPr/>
          </a:p>
        </p:txBody>
      </p:sp>
    </p:spTree>
    <p:extLst>
      <p:ext uri="{BB962C8B-B14F-4D97-AF65-F5344CB8AC3E}">
        <p14:creationId xmlns:p14="http://schemas.microsoft.com/office/powerpoint/2010/main" val="26255751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a:spLocks noGrp="1"/>
          </p:cNvSpPr>
          <p:nvPr>
            <p:ph type="ctrTitle"/>
          </p:nvPr>
        </p:nvSpPr>
        <p:spPr>
          <a:xfrm>
            <a:off x="228600" y="2286000"/>
            <a:ext cx="8763000" cy="1317800"/>
          </a:xfrm>
          <a:prstGeom prst="rect">
            <a:avLst/>
          </a:prstGeom>
        </p:spPr>
        <p:txBody>
          <a:bodyPr spcFirstLastPara="1" wrap="square" lIns="91425" tIns="91425" rIns="91425" bIns="91425" anchor="b" anchorCtr="0">
            <a:noAutofit/>
          </a:bodyPr>
          <a:lstStyle/>
          <a:p>
            <a:pPr lvl="0"/>
            <a:r>
              <a:rPr lang="en-US" sz="4000" dirty="0"/>
              <a:t>Recommendation System For Ecommerce Using Big Data </a:t>
            </a:r>
            <a:endParaRPr sz="4000" dirty="0">
              <a:effectLst>
                <a:outerShdw blurRad="38100" dist="38100" dir="2700000" algn="tl">
                  <a:srgbClr val="000000">
                    <a:alpha val="43137"/>
                  </a:srgbClr>
                </a:outerShdw>
              </a:effectLs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Recommendation System</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228600" y="1524000"/>
            <a:ext cx="8686800" cy="3810000"/>
          </a:xfrm>
          <a:prstGeom prst="rect">
            <a:avLst/>
          </a:prstGeom>
        </p:spPr>
        <p:txBody>
          <a:bodyPr spcFirstLastPara="1" wrap="square" lIns="91425" tIns="91425" rIns="91425" bIns="91425" anchor="t" anchorCtr="0">
            <a:noAutofit/>
          </a:bodyPr>
          <a:lstStyle/>
          <a:p>
            <a:pPr marL="285750" lvl="0" indent="-285750" algn="just">
              <a:spcBef>
                <a:spcPts val="1200"/>
              </a:spcBef>
              <a:spcAft>
                <a:spcPts val="1200"/>
              </a:spcAft>
              <a:buFont typeface="Wingdings" panose="05000000000000000000" pitchFamily="2" charset="2"/>
              <a:buChar char="v"/>
            </a:pPr>
            <a:r>
              <a:rPr lang="vi-VN" sz="2000" dirty="0">
                <a:solidFill>
                  <a:schemeClr val="tx1"/>
                </a:solidFill>
                <a:latin typeface="+mj-lt"/>
              </a:rPr>
              <a:t>Hệ thống khuyến nghị (</a:t>
            </a:r>
            <a:r>
              <a:rPr lang="vi-VN" sz="2000" b="1" dirty="0">
                <a:solidFill>
                  <a:schemeClr val="tx1"/>
                </a:solidFill>
                <a:latin typeface="+mj-lt"/>
              </a:rPr>
              <a:t>Recommendation system</a:t>
            </a:r>
            <a:r>
              <a:rPr lang="vi-VN" sz="2000" dirty="0">
                <a:solidFill>
                  <a:schemeClr val="tx1"/>
                </a:solidFill>
                <a:latin typeface="+mj-lt"/>
              </a:rPr>
              <a:t>) là một loại hình cụ thể của kỹ thuật lọc thông tin (như tin tức, phim ảnh, âm nhạc, trang web…) mà người dùng quan tâm. </a:t>
            </a:r>
            <a:endParaRPr lang="en-US" sz="2000" dirty="0">
              <a:solidFill>
                <a:schemeClr val="tx1"/>
              </a:solidFill>
              <a:latin typeface="+mj-lt"/>
            </a:endParaRPr>
          </a:p>
          <a:p>
            <a:pPr marL="285750" lvl="0" indent="-285750" algn="just">
              <a:spcBef>
                <a:spcPts val="1200"/>
              </a:spcBef>
              <a:spcAft>
                <a:spcPts val="1200"/>
              </a:spcAft>
              <a:buFont typeface="Wingdings" panose="05000000000000000000" pitchFamily="2" charset="2"/>
              <a:buChar char="v"/>
            </a:pPr>
            <a:r>
              <a:rPr lang="vi-VN" sz="2000" dirty="0">
                <a:solidFill>
                  <a:schemeClr val="tx1"/>
                </a:solidFill>
                <a:latin typeface="+mj-lt"/>
              </a:rPr>
              <a:t>Nó rất quan trọng cho sự thành công của thương mại điện tử và ngành công nghệ thông tin hiện nay, và dần dần trở nên phổ cập trong các ứng dụng khác nhau (ví dụ như Netflix, Google tin tức, Amazon).</a:t>
            </a:r>
            <a:endParaRPr sz="2000" dirty="0">
              <a:solidFill>
                <a:schemeClr val="tx1"/>
              </a:solidFill>
              <a:latin typeface="+mj-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92</a:t>
            </a:fld>
            <a:endParaRPr/>
          </a:p>
        </p:txBody>
      </p:sp>
    </p:spTree>
    <p:extLst>
      <p:ext uri="{BB962C8B-B14F-4D97-AF65-F5344CB8AC3E}">
        <p14:creationId xmlns:p14="http://schemas.microsoft.com/office/powerpoint/2010/main" val="400856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Recommendation System</a:t>
            </a:r>
            <a:endParaRPr dirty="0">
              <a:solidFill>
                <a:schemeClr val="accent1">
                  <a:lumMod val="50000"/>
                </a:schemeClr>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8684F09B-2F01-4A22-82DB-8F159243DC27}"/>
              </a:ext>
            </a:extLst>
          </p:cNvPr>
          <p:cNvPicPr>
            <a:picLocks noChangeAspect="1"/>
          </p:cNvPicPr>
          <p:nvPr/>
        </p:nvPicPr>
        <p:blipFill>
          <a:blip r:embed="rId3"/>
          <a:stretch>
            <a:fillRect/>
          </a:stretch>
        </p:blipFill>
        <p:spPr>
          <a:xfrm>
            <a:off x="0" y="856583"/>
            <a:ext cx="9144000" cy="5144834"/>
          </a:xfrm>
          <a:prstGeom prst="rect">
            <a:avLst/>
          </a:prstGeom>
        </p:spPr>
      </p:pic>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93</a:t>
            </a:fld>
            <a:endParaRPr/>
          </a:p>
        </p:txBody>
      </p:sp>
    </p:spTree>
    <p:extLst>
      <p:ext uri="{BB962C8B-B14F-4D97-AF65-F5344CB8AC3E}">
        <p14:creationId xmlns:p14="http://schemas.microsoft.com/office/powerpoint/2010/main" val="20772819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Recommendation System</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228600" y="1524000"/>
            <a:ext cx="8686800" cy="5181600"/>
          </a:xfrm>
          <a:prstGeom prst="rect">
            <a:avLst/>
          </a:prstGeom>
        </p:spPr>
        <p:txBody>
          <a:bodyPr spcFirstLastPara="1" wrap="square" lIns="91425" tIns="91425" rIns="91425" bIns="91425" anchor="t" anchorCtr="0">
            <a:noAutofit/>
          </a:bodyPr>
          <a:lstStyle/>
          <a:p>
            <a:pPr marL="285750" lvl="0" indent="-285750" algn="just">
              <a:spcBef>
                <a:spcPts val="1200"/>
              </a:spcBef>
              <a:spcAft>
                <a:spcPts val="1200"/>
              </a:spcAft>
              <a:buFont typeface="Wingdings" panose="05000000000000000000" pitchFamily="2" charset="2"/>
              <a:buChar char="v"/>
            </a:pPr>
            <a:r>
              <a:rPr lang="en-US" sz="2000" b="1" dirty="0" err="1">
                <a:solidFill>
                  <a:schemeClr val="tx1"/>
                </a:solidFill>
                <a:latin typeface="+mj-lt"/>
              </a:rPr>
              <a:t>Phân</a:t>
            </a:r>
            <a:r>
              <a:rPr lang="en-US" sz="2000" b="1" dirty="0">
                <a:solidFill>
                  <a:schemeClr val="tx1"/>
                </a:solidFill>
                <a:latin typeface="+mj-lt"/>
              </a:rPr>
              <a:t> </a:t>
            </a:r>
            <a:r>
              <a:rPr lang="en-US" sz="2000" b="1" dirty="0" err="1">
                <a:solidFill>
                  <a:schemeClr val="tx1"/>
                </a:solidFill>
                <a:latin typeface="+mj-lt"/>
              </a:rPr>
              <a:t>tích</a:t>
            </a:r>
            <a:r>
              <a:rPr lang="en-US" sz="2000" b="1" dirty="0">
                <a:solidFill>
                  <a:schemeClr val="tx1"/>
                </a:solidFill>
                <a:latin typeface="+mj-lt"/>
              </a:rPr>
              <a:t> </a:t>
            </a:r>
            <a:r>
              <a:rPr lang="en-US" sz="2000" b="1" dirty="0" err="1">
                <a:solidFill>
                  <a:schemeClr val="tx1"/>
                </a:solidFill>
                <a:latin typeface="+mj-lt"/>
              </a:rPr>
              <a:t>bài</a:t>
            </a:r>
            <a:r>
              <a:rPr lang="en-US" sz="2000" b="1" dirty="0">
                <a:solidFill>
                  <a:schemeClr val="tx1"/>
                </a:solidFill>
                <a:latin typeface="+mj-lt"/>
              </a:rPr>
              <a:t> </a:t>
            </a:r>
            <a:r>
              <a:rPr lang="en-US" sz="2000" b="1" dirty="0" err="1">
                <a:solidFill>
                  <a:schemeClr val="tx1"/>
                </a:solidFill>
                <a:latin typeface="+mj-lt"/>
              </a:rPr>
              <a:t>toán</a:t>
            </a:r>
            <a:r>
              <a:rPr lang="en-US" sz="2000" b="1" dirty="0">
                <a:solidFill>
                  <a:schemeClr val="tx1"/>
                </a:solidFill>
                <a:latin typeface="+mj-lt"/>
              </a:rPr>
              <a:t>:</a:t>
            </a:r>
          </a:p>
          <a:p>
            <a:pPr marL="342900" algn="just">
              <a:spcBef>
                <a:spcPts val="1200"/>
              </a:spcBef>
              <a:spcAft>
                <a:spcPts val="1200"/>
              </a:spcAft>
            </a:pPr>
            <a:r>
              <a:rPr lang="vi-VN" sz="2000" dirty="0">
                <a:solidFill>
                  <a:schemeClr val="tx1"/>
                </a:solidFill>
                <a:latin typeface="+mj-lt"/>
              </a:rPr>
              <a:t>Cho </a:t>
            </a:r>
            <a:r>
              <a:rPr lang="vi-VN" sz="2000" i="1" dirty="0">
                <a:solidFill>
                  <a:schemeClr val="tx1"/>
                </a:solidFill>
                <a:latin typeface="+mj-lt"/>
              </a:rPr>
              <a:t>U</a:t>
            </a:r>
            <a:r>
              <a:rPr lang="vi-VN" sz="2000" dirty="0">
                <a:solidFill>
                  <a:schemeClr val="tx1"/>
                </a:solidFill>
                <a:latin typeface="+mj-lt"/>
              </a:rPr>
              <a:t> là tập tất cả người dùng; </a:t>
            </a:r>
            <a:r>
              <a:rPr lang="vi-VN" sz="2000" i="1" dirty="0">
                <a:solidFill>
                  <a:schemeClr val="tx1"/>
                </a:solidFill>
                <a:latin typeface="+mj-lt"/>
              </a:rPr>
              <a:t>P</a:t>
            </a:r>
            <a:r>
              <a:rPr lang="vi-VN" sz="2000" dirty="0">
                <a:solidFill>
                  <a:schemeClr val="tx1"/>
                </a:solidFill>
                <a:latin typeface="+mj-lt"/>
              </a:rPr>
              <a:t> là tập tất cả các sản phẩm (sách, bài hát, phim…) có thể khuyến nghị. </a:t>
            </a:r>
            <a:endParaRPr lang="en-US" sz="2000" dirty="0">
              <a:solidFill>
                <a:schemeClr val="tx1"/>
              </a:solidFill>
              <a:latin typeface="+mj-lt"/>
            </a:endParaRPr>
          </a:p>
          <a:p>
            <a:pPr marL="342900" algn="just">
              <a:spcBef>
                <a:spcPts val="1200"/>
              </a:spcBef>
              <a:spcAft>
                <a:spcPts val="1200"/>
              </a:spcAft>
            </a:pPr>
            <a:r>
              <a:rPr lang="vi-VN" sz="2000" dirty="0">
                <a:solidFill>
                  <a:schemeClr val="tx1"/>
                </a:solidFill>
                <a:latin typeface="+mj-lt"/>
              </a:rPr>
              <a:t>Hàm </a:t>
            </a:r>
            <a:r>
              <a:rPr lang="vi-VN" sz="2000" i="1" dirty="0">
                <a:solidFill>
                  <a:schemeClr val="tx1"/>
                </a:solidFill>
                <a:latin typeface="+mj-lt"/>
              </a:rPr>
              <a:t>r(u,p)</a:t>
            </a:r>
            <a:r>
              <a:rPr lang="vi-VN" sz="2000" dirty="0">
                <a:solidFill>
                  <a:schemeClr val="tx1"/>
                </a:solidFill>
                <a:latin typeface="+mj-lt"/>
              </a:rPr>
              <a:t> là những đánh giá mức độ phù hợp (xếp hạng) của sản phẩm </a:t>
            </a:r>
            <a:r>
              <a:rPr lang="vi-VN" sz="2000" i="1" dirty="0">
                <a:solidFill>
                  <a:schemeClr val="tx1"/>
                </a:solidFill>
                <a:latin typeface="+mj-lt"/>
              </a:rPr>
              <a:t>p</a:t>
            </a:r>
            <a:r>
              <a:rPr lang="vi-VN" sz="2000" dirty="0">
                <a:solidFill>
                  <a:schemeClr val="tx1"/>
                </a:solidFill>
                <a:latin typeface="+mj-lt"/>
              </a:rPr>
              <a:t> với người dùng </a:t>
            </a:r>
            <a:r>
              <a:rPr lang="vi-VN" sz="2000" i="1" dirty="0">
                <a:solidFill>
                  <a:schemeClr val="tx1"/>
                </a:solidFill>
                <a:latin typeface="+mj-lt"/>
              </a:rPr>
              <a:t>u</a:t>
            </a:r>
            <a:r>
              <a:rPr lang="vi-VN" sz="2000" dirty="0">
                <a:solidFill>
                  <a:schemeClr val="tx1"/>
                </a:solidFill>
                <a:latin typeface="+mj-lt"/>
              </a:rPr>
              <a:t>, </a:t>
            </a:r>
            <a:r>
              <a:rPr lang="vi-VN" sz="2000" i="1" dirty="0">
                <a:solidFill>
                  <a:schemeClr val="tx1"/>
                </a:solidFill>
                <a:latin typeface="+mj-lt"/>
              </a:rPr>
              <a:t>r: U</a:t>
            </a:r>
            <a:r>
              <a:rPr lang="vi-VN" sz="2000" dirty="0">
                <a:solidFill>
                  <a:schemeClr val="tx1"/>
                </a:solidFill>
                <a:latin typeface="+mj-lt"/>
              </a:rPr>
              <a:t>×</a:t>
            </a:r>
            <a:r>
              <a:rPr lang="vi-VN" sz="2000" i="1" dirty="0">
                <a:solidFill>
                  <a:schemeClr val="tx1"/>
                </a:solidFill>
                <a:latin typeface="+mj-lt"/>
              </a:rPr>
              <a:t>P → R</a:t>
            </a:r>
            <a:r>
              <a:rPr lang="vi-VN" sz="2000" dirty="0">
                <a:solidFill>
                  <a:schemeClr val="tx1"/>
                </a:solidFill>
                <a:latin typeface="+mj-lt"/>
              </a:rPr>
              <a:t>. </a:t>
            </a:r>
            <a:endParaRPr lang="en-US" sz="2000" dirty="0">
              <a:solidFill>
                <a:schemeClr val="tx1"/>
              </a:solidFill>
              <a:latin typeface="+mj-lt"/>
            </a:endParaRPr>
          </a:p>
          <a:p>
            <a:pPr marL="342900" algn="just">
              <a:spcBef>
                <a:spcPts val="1200"/>
              </a:spcBef>
              <a:spcAft>
                <a:spcPts val="1200"/>
              </a:spcAft>
            </a:pPr>
            <a:r>
              <a:rPr lang="vi-VN" sz="2000" dirty="0">
                <a:solidFill>
                  <a:schemeClr val="tx1"/>
                </a:solidFill>
                <a:latin typeface="+mj-lt"/>
              </a:rPr>
              <a:t>Với mỗi người dùng </a:t>
            </a:r>
            <a:r>
              <a:rPr lang="vi-VN" sz="2000" i="1" dirty="0">
                <a:solidFill>
                  <a:schemeClr val="tx1"/>
                </a:solidFill>
                <a:latin typeface="+mj-lt"/>
              </a:rPr>
              <a:t>u ∈ U</a:t>
            </a:r>
            <a:r>
              <a:rPr lang="vi-VN" sz="2000" dirty="0">
                <a:solidFill>
                  <a:schemeClr val="tx1"/>
                </a:solidFill>
                <a:latin typeface="+mj-lt"/>
              </a:rPr>
              <a:t> cần tìm sản phẩm </a:t>
            </a:r>
            <a:r>
              <a:rPr lang="vi-VN" sz="2000" i="1" dirty="0">
                <a:solidFill>
                  <a:schemeClr val="tx1"/>
                </a:solidFill>
                <a:latin typeface="+mj-lt"/>
              </a:rPr>
              <a:t>p’ ∈ P</a:t>
            </a:r>
            <a:r>
              <a:rPr lang="vi-VN" sz="2000" dirty="0">
                <a:solidFill>
                  <a:schemeClr val="tx1"/>
                </a:solidFill>
                <a:latin typeface="+mj-lt"/>
              </a:rPr>
              <a:t> sao cho hàm </a:t>
            </a:r>
            <a:r>
              <a:rPr lang="vi-VN" sz="2000" i="1" dirty="0">
                <a:solidFill>
                  <a:schemeClr val="tx1"/>
                </a:solidFill>
                <a:latin typeface="+mj-lt"/>
              </a:rPr>
              <a:t>r(u,p’)</a:t>
            </a:r>
            <a:r>
              <a:rPr lang="vi-VN" sz="2000" dirty="0">
                <a:solidFill>
                  <a:schemeClr val="tx1"/>
                </a:solidFill>
                <a:latin typeface="+mj-lt"/>
              </a:rPr>
              <a:t> đạt giá trị lớn nhất:</a:t>
            </a:r>
            <a:endParaRPr lang="en-US" sz="2000" dirty="0">
              <a:solidFill>
                <a:schemeClr val="tx1"/>
              </a:solidFill>
              <a:latin typeface="+mj-lt"/>
            </a:endParaRPr>
          </a:p>
          <a:p>
            <a:pPr marL="285750" lvl="0" indent="-285750">
              <a:spcBef>
                <a:spcPts val="1200"/>
              </a:spcBef>
              <a:spcAft>
                <a:spcPts val="1200"/>
              </a:spcAft>
              <a:buFont typeface="Wingdings" panose="05000000000000000000" pitchFamily="2" charset="2"/>
              <a:buChar char="v"/>
            </a:pPr>
            <a:endParaRPr lang="en-US" sz="2000" dirty="0">
              <a:solidFill>
                <a:schemeClr val="tx1"/>
              </a:solidFill>
              <a:latin typeface="+mj-lt"/>
            </a:endParaRPr>
          </a:p>
          <a:p>
            <a:pPr marL="285750" lvl="0" indent="-285750">
              <a:spcBef>
                <a:spcPts val="1200"/>
              </a:spcBef>
              <a:spcAft>
                <a:spcPts val="1200"/>
              </a:spcAft>
              <a:buFont typeface="Wingdings" panose="05000000000000000000" pitchFamily="2" charset="2"/>
              <a:buChar char="v"/>
            </a:pPr>
            <a:endParaRPr sz="2000" dirty="0">
              <a:solidFill>
                <a:schemeClr val="tx1"/>
              </a:solidFill>
              <a:latin typeface="+mj-l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94</a:t>
            </a:fld>
            <a:endParaRPr/>
          </a:p>
        </p:txBody>
      </p:sp>
      <p:pic>
        <p:nvPicPr>
          <p:cNvPr id="2" name="Picture 1">
            <a:extLst>
              <a:ext uri="{FF2B5EF4-FFF2-40B4-BE49-F238E27FC236}">
                <a16:creationId xmlns:a16="http://schemas.microsoft.com/office/drawing/2014/main" id="{B69E32FD-D22A-46B1-BEEE-C9FB6C2C96C3}"/>
              </a:ext>
            </a:extLst>
          </p:cNvPr>
          <p:cNvPicPr>
            <a:picLocks noChangeAspect="1"/>
          </p:cNvPicPr>
          <p:nvPr/>
        </p:nvPicPr>
        <p:blipFill>
          <a:blip r:embed="rId3"/>
          <a:stretch>
            <a:fillRect/>
          </a:stretch>
        </p:blipFill>
        <p:spPr>
          <a:xfrm>
            <a:off x="2362200" y="4834932"/>
            <a:ext cx="3762375" cy="600075"/>
          </a:xfrm>
          <a:prstGeom prst="rect">
            <a:avLst/>
          </a:prstGeom>
        </p:spPr>
      </p:pic>
    </p:spTree>
    <p:extLst>
      <p:ext uri="{BB962C8B-B14F-4D97-AF65-F5344CB8AC3E}">
        <p14:creationId xmlns:p14="http://schemas.microsoft.com/office/powerpoint/2010/main" val="274226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1000"/>
                                        <p:tgtEl>
                                          <p:spTgt spid="175">
                                            <p:txEl>
                                              <p:pRg st="0" end="0"/>
                                            </p:txEl>
                                          </p:spTgt>
                                        </p:tgtEl>
                                      </p:cBhvr>
                                    </p:animEffect>
                                    <p:anim calcmode="lin" valueType="num">
                                      <p:cBhvr>
                                        <p:cTn id="8" dur="1000" fill="hold"/>
                                        <p:tgtEl>
                                          <p:spTgt spid="1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1" end="1"/>
                                            </p:txEl>
                                          </p:spTgt>
                                        </p:tgtEl>
                                        <p:attrNameLst>
                                          <p:attrName>style.visibility</p:attrName>
                                        </p:attrNameLst>
                                      </p:cBhvr>
                                      <p:to>
                                        <p:strVal val="visible"/>
                                      </p:to>
                                    </p:set>
                                    <p:animEffect transition="in" filter="fade">
                                      <p:cBhvr>
                                        <p:cTn id="14" dur="1000"/>
                                        <p:tgtEl>
                                          <p:spTgt spid="175">
                                            <p:txEl>
                                              <p:pRg st="1" end="1"/>
                                            </p:txEl>
                                          </p:spTgt>
                                        </p:tgtEl>
                                      </p:cBhvr>
                                    </p:animEffect>
                                    <p:anim calcmode="lin" valueType="num">
                                      <p:cBhvr>
                                        <p:cTn id="15"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1000"/>
                                        <p:tgtEl>
                                          <p:spTgt spid="175">
                                            <p:txEl>
                                              <p:pRg st="2" end="2"/>
                                            </p:txEl>
                                          </p:spTgt>
                                        </p:tgtEl>
                                      </p:cBhvr>
                                    </p:animEffect>
                                    <p:anim calcmode="lin" valueType="num">
                                      <p:cBhvr>
                                        <p:cTn id="22"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3" end="3"/>
                                            </p:txEl>
                                          </p:spTgt>
                                        </p:tgtEl>
                                        <p:attrNameLst>
                                          <p:attrName>style.visibility</p:attrName>
                                        </p:attrNameLst>
                                      </p:cBhvr>
                                      <p:to>
                                        <p:strVal val="visible"/>
                                      </p:to>
                                    </p:set>
                                    <p:animEffect transition="in" filter="fade">
                                      <p:cBhvr>
                                        <p:cTn id="28" dur="1000"/>
                                        <p:tgtEl>
                                          <p:spTgt spid="175">
                                            <p:txEl>
                                              <p:pRg st="3" end="3"/>
                                            </p:txEl>
                                          </p:spTgt>
                                        </p:tgtEl>
                                      </p:cBhvr>
                                    </p:animEffect>
                                    <p:anim calcmode="lin" valueType="num">
                                      <p:cBhvr>
                                        <p:cTn id="29"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Recommendation System</a:t>
            </a:r>
            <a:endParaRPr dirty="0">
              <a:solidFill>
                <a:schemeClr val="accent1">
                  <a:lumMod val="50000"/>
                </a:schemeClr>
              </a:solidFill>
              <a:effectLst>
                <a:outerShdw blurRad="38100" dist="38100" dir="2700000" algn="tl">
                  <a:srgbClr val="000000">
                    <a:alpha val="43137"/>
                  </a:srgbClr>
                </a:outerShdw>
              </a:effectLst>
            </a:endParaRPr>
          </a:p>
        </p:txBody>
      </p:sp>
      <p:sp>
        <p:nvSpPr>
          <p:cNvPr id="175" name="Google Shape;175;p13"/>
          <p:cNvSpPr txBox="1">
            <a:spLocks noGrp="1"/>
          </p:cNvSpPr>
          <p:nvPr>
            <p:ph type="body" idx="1"/>
          </p:nvPr>
        </p:nvSpPr>
        <p:spPr>
          <a:xfrm>
            <a:off x="228600" y="1524000"/>
            <a:ext cx="8763000" cy="5029200"/>
          </a:xfrm>
          <a:prstGeom prst="rect">
            <a:avLst/>
          </a:prstGeom>
        </p:spPr>
        <p:txBody>
          <a:bodyPr spcFirstLastPara="1" wrap="square" lIns="91425" tIns="91425" rIns="91425" bIns="91425" anchor="t" anchorCtr="0">
            <a:noAutofit/>
          </a:bodyPr>
          <a:lstStyle/>
          <a:p>
            <a:pPr marL="285750" lvl="0" indent="-285750">
              <a:spcBef>
                <a:spcPts val="1200"/>
              </a:spcBef>
              <a:spcAft>
                <a:spcPts val="1200"/>
              </a:spcAft>
              <a:buFont typeface="Wingdings" panose="05000000000000000000" pitchFamily="2" charset="2"/>
              <a:buChar char="v"/>
            </a:pPr>
            <a:r>
              <a:rPr lang="en-US" sz="2000" b="1" dirty="0">
                <a:solidFill>
                  <a:schemeClr val="tx1"/>
                </a:solidFill>
                <a:latin typeface="Times New Roman" panose="02020603050405020304" pitchFamily="18" charset="0"/>
                <a:cs typeface="Times New Roman" panose="02020603050405020304" pitchFamily="18" charset="0"/>
              </a:rPr>
              <a:t>C</a:t>
            </a:r>
            <a:r>
              <a:rPr lang="vi-VN" sz="2000" b="1" dirty="0">
                <a:solidFill>
                  <a:schemeClr val="tx1"/>
                </a:solidFill>
                <a:latin typeface="Times New Roman" panose="02020603050405020304" pitchFamily="18" charset="0"/>
                <a:cs typeface="Times New Roman" panose="02020603050405020304" pitchFamily="18" charset="0"/>
              </a:rPr>
              <a:t>ác kỹ thuật khuyến nghị tự động có thể được chia làm hai loại:</a:t>
            </a:r>
            <a:endParaRPr lang="en-US" sz="2000" b="1" dirty="0">
              <a:solidFill>
                <a:schemeClr val="tx1"/>
              </a:solidFill>
              <a:latin typeface="Times New Roman" panose="02020603050405020304" pitchFamily="18" charset="0"/>
              <a:cs typeface="Times New Roman" panose="02020603050405020304" pitchFamily="18" charset="0"/>
            </a:endParaRPr>
          </a:p>
          <a:p>
            <a:pPr marL="285750" indent="-285750">
              <a:spcBef>
                <a:spcPts val="1200"/>
              </a:spcBef>
              <a:spcAft>
                <a:spcPts val="1200"/>
              </a:spcAft>
            </a:pPr>
            <a:r>
              <a:rPr lang="en-US" b="1" dirty="0" err="1">
                <a:solidFill>
                  <a:schemeClr val="tx1"/>
                </a:solidFill>
                <a:latin typeface="Times New Roman" panose="02020603050405020304" pitchFamily="18" charset="0"/>
                <a:cs typeface="Times New Roman" panose="02020603050405020304" pitchFamily="18" charset="0"/>
              </a:rPr>
              <a:t>Lọc</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dựa</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trên</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nội</a:t>
            </a:r>
            <a:r>
              <a:rPr lang="en-US" b="1" dirty="0">
                <a:solidFill>
                  <a:schemeClr val="tx1"/>
                </a:solidFill>
                <a:latin typeface="Times New Roman" panose="02020603050405020304" pitchFamily="18" charset="0"/>
                <a:cs typeface="Times New Roman" panose="02020603050405020304" pitchFamily="18" charset="0"/>
              </a:rPr>
              <a:t> dung (Content-based Filtering):</a:t>
            </a:r>
          </a:p>
          <a:p>
            <a:pPr marL="285750" indent="-285750">
              <a:spcBef>
                <a:spcPts val="1200"/>
              </a:spcBef>
              <a:spcAft>
                <a:spcPts val="1200"/>
              </a:spcAft>
              <a:buFont typeface="Arial" panose="020B0604020202020204" pitchFamily="34" charset="0"/>
              <a:buChar char="•"/>
            </a:pPr>
            <a:r>
              <a:rPr lang="vi-VN" dirty="0">
                <a:solidFill>
                  <a:schemeClr val="tx1"/>
                </a:solidFill>
                <a:latin typeface="Times New Roman" panose="02020603050405020304" pitchFamily="18" charset="0"/>
                <a:cs typeface="Times New Roman" panose="02020603050405020304" pitchFamily="18" charset="0"/>
              </a:rPr>
              <a:t>Kỹ thuật lọc dựa trên nội dung khai thác các khía cạnh nội dung thông tin sản phẩm người dùng đã từng sử dụng hay truy nhập trong quá khứ để khuyến nghị.</a:t>
            </a:r>
            <a:endParaRPr lang="en-US" dirty="0">
              <a:solidFill>
                <a:schemeClr val="tx1"/>
              </a:solidFill>
              <a:latin typeface="Times New Roman" panose="02020603050405020304" pitchFamily="18" charset="0"/>
              <a:cs typeface="Times New Roman" panose="02020603050405020304" pitchFamily="18" charset="0"/>
            </a:endParaRPr>
          </a:p>
          <a:p>
            <a:pPr marL="285750" indent="-285750">
              <a:spcBef>
                <a:spcPts val="1200"/>
              </a:spcBef>
              <a:spcAft>
                <a:spcPts val="1200"/>
              </a:spcAft>
            </a:pPr>
            <a:r>
              <a:rPr lang="en-US" b="1" dirty="0" err="1">
                <a:solidFill>
                  <a:schemeClr val="tx1"/>
                </a:solidFill>
                <a:latin typeface="Times New Roman" panose="02020603050405020304" pitchFamily="18" charset="0"/>
                <a:cs typeface="Times New Roman" panose="02020603050405020304" pitchFamily="18" charset="0"/>
              </a:rPr>
              <a:t>Lọc</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cộng</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tác</a:t>
            </a:r>
            <a:r>
              <a:rPr lang="en-US" b="1" dirty="0">
                <a:solidFill>
                  <a:schemeClr val="tx1"/>
                </a:solidFill>
                <a:latin typeface="Times New Roman" panose="02020603050405020304" pitchFamily="18" charset="0"/>
                <a:cs typeface="Times New Roman" panose="02020603050405020304" pitchFamily="18" charset="0"/>
              </a:rPr>
              <a:t> (Collaborative Filtering):</a:t>
            </a:r>
          </a:p>
          <a:p>
            <a:pPr marL="285750" lvl="0" indent="-285750">
              <a:spcBef>
                <a:spcPts val="1200"/>
              </a:spcBef>
              <a:spcAft>
                <a:spcPts val="1200"/>
              </a:spcAft>
              <a:buFont typeface="Arial" panose="020B0604020202020204" pitchFamily="34" charset="0"/>
              <a:buChar char="•"/>
            </a:pPr>
            <a:r>
              <a:rPr lang="vi-VN" dirty="0">
                <a:solidFill>
                  <a:schemeClr val="tx1"/>
                </a:solidFill>
                <a:latin typeface="+mj-lt"/>
              </a:rPr>
              <a:t>Kỹ thuật lọc cộng tác lựa chọn dựa trên ý kiến hay lời khuyên của những người dùng khác về các sản phẩm, sử dụng các thuật toán nhằm tận dụng các gợi ý được cung cấp bởi một cộng đồng người dùng tương tự để cung cấp cho người dùng hiện tại (người đang tìm kiếm các khuyến nghị).</a:t>
            </a:r>
            <a:endParaRPr lang="en-US" dirty="0">
              <a:solidFill>
                <a:schemeClr val="tx1"/>
              </a:solidFill>
              <a:latin typeface="+mj-lt"/>
              <a:cs typeface="Times New Roman" panose="02020603050405020304" pitchFamily="18" charset="0"/>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95</a:t>
            </a:fld>
            <a:endParaRPr/>
          </a:p>
        </p:txBody>
      </p:sp>
    </p:spTree>
    <p:extLst>
      <p:ext uri="{BB962C8B-B14F-4D97-AF65-F5344CB8AC3E}">
        <p14:creationId xmlns:p14="http://schemas.microsoft.com/office/powerpoint/2010/main" val="409344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animEffect transition="in" filter="fade">
                                      <p:cBhvr>
                                        <p:cTn id="7" dur="1000"/>
                                        <p:tgtEl>
                                          <p:spTgt spid="175">
                                            <p:txEl>
                                              <p:pRg st="1" end="1"/>
                                            </p:txEl>
                                          </p:spTgt>
                                        </p:tgtEl>
                                      </p:cBhvr>
                                    </p:animEffect>
                                    <p:anim calcmode="lin" valueType="num">
                                      <p:cBhvr>
                                        <p:cTn id="8" dur="1000" fill="hold"/>
                                        <p:tgtEl>
                                          <p:spTgt spid="17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5">
                                            <p:txEl>
                                              <p:pRg st="2" end="2"/>
                                            </p:txEl>
                                          </p:spTgt>
                                        </p:tgtEl>
                                        <p:attrNameLst>
                                          <p:attrName>style.visibility</p:attrName>
                                        </p:attrNameLst>
                                      </p:cBhvr>
                                      <p:to>
                                        <p:strVal val="visible"/>
                                      </p:to>
                                    </p:set>
                                    <p:animEffect transition="in" filter="fade">
                                      <p:cBhvr>
                                        <p:cTn id="14" dur="1000"/>
                                        <p:tgtEl>
                                          <p:spTgt spid="175">
                                            <p:txEl>
                                              <p:pRg st="2" end="2"/>
                                            </p:txEl>
                                          </p:spTgt>
                                        </p:tgtEl>
                                      </p:cBhvr>
                                    </p:animEffect>
                                    <p:anim calcmode="lin" valueType="num">
                                      <p:cBhvr>
                                        <p:cTn id="15" dur="1000" fill="hold"/>
                                        <p:tgtEl>
                                          <p:spTgt spid="17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5">
                                            <p:txEl>
                                              <p:pRg st="3" end="3"/>
                                            </p:txEl>
                                          </p:spTgt>
                                        </p:tgtEl>
                                        <p:attrNameLst>
                                          <p:attrName>style.visibility</p:attrName>
                                        </p:attrNameLst>
                                      </p:cBhvr>
                                      <p:to>
                                        <p:strVal val="visible"/>
                                      </p:to>
                                    </p:set>
                                    <p:animEffect transition="in" filter="fade">
                                      <p:cBhvr>
                                        <p:cTn id="21" dur="1000"/>
                                        <p:tgtEl>
                                          <p:spTgt spid="175">
                                            <p:txEl>
                                              <p:pRg st="3" end="3"/>
                                            </p:txEl>
                                          </p:spTgt>
                                        </p:tgtEl>
                                      </p:cBhvr>
                                    </p:animEffect>
                                    <p:anim calcmode="lin" valueType="num">
                                      <p:cBhvr>
                                        <p:cTn id="22" dur="1000" fill="hold"/>
                                        <p:tgtEl>
                                          <p:spTgt spid="17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xEl>
                                              <p:pRg st="4" end="4"/>
                                            </p:txEl>
                                          </p:spTgt>
                                        </p:tgtEl>
                                        <p:attrNameLst>
                                          <p:attrName>style.visibility</p:attrName>
                                        </p:attrNameLst>
                                      </p:cBhvr>
                                      <p:to>
                                        <p:strVal val="visible"/>
                                      </p:to>
                                    </p:set>
                                    <p:animEffect transition="in" filter="fade">
                                      <p:cBhvr>
                                        <p:cTn id="28" dur="1000"/>
                                        <p:tgtEl>
                                          <p:spTgt spid="175">
                                            <p:txEl>
                                              <p:pRg st="4" end="4"/>
                                            </p:txEl>
                                          </p:spTgt>
                                        </p:tgtEl>
                                      </p:cBhvr>
                                    </p:animEffect>
                                    <p:anim calcmode="lin" valueType="num">
                                      <p:cBhvr>
                                        <p:cTn id="29" dur="1000" fill="hold"/>
                                        <p:tgtEl>
                                          <p:spTgt spid="17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7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Recommendation System</a:t>
            </a:r>
            <a:endParaRPr dirty="0">
              <a:solidFill>
                <a:schemeClr val="accent1">
                  <a:lumMod val="50000"/>
                </a:schemeClr>
              </a:solidFill>
              <a:effectLst>
                <a:outerShdw blurRad="38100" dist="38100" dir="2700000" algn="tl">
                  <a:srgbClr val="000000">
                    <a:alpha val="43137"/>
                  </a:srgbClr>
                </a:outerShdw>
              </a:effectLs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96</a:t>
            </a:fld>
            <a:endParaRPr/>
          </a:p>
        </p:txBody>
      </p:sp>
      <p:pic>
        <p:nvPicPr>
          <p:cNvPr id="3076" name="Picture 4">
            <a:extLst>
              <a:ext uri="{FF2B5EF4-FFF2-40B4-BE49-F238E27FC236}">
                <a16:creationId xmlns:a16="http://schemas.microsoft.com/office/drawing/2014/main" id="{107E2AE2-9B16-4C82-85D7-845D51293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057400"/>
            <a:ext cx="5257800" cy="442503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77D1A7C-1F12-48E3-8051-BB1CCB8DC32F}"/>
              </a:ext>
            </a:extLst>
          </p:cNvPr>
          <p:cNvSpPr/>
          <p:nvPr/>
        </p:nvSpPr>
        <p:spPr>
          <a:xfrm>
            <a:off x="1143000" y="1371600"/>
            <a:ext cx="6705600" cy="461665"/>
          </a:xfrm>
          <a:prstGeom prst="rect">
            <a:avLst/>
          </a:prstGeom>
        </p:spPr>
        <p:txBody>
          <a:bodyPr wrap="square">
            <a:spAutoFit/>
          </a:bodyPr>
          <a:lstStyle/>
          <a:p>
            <a:pPr algn="ctr"/>
            <a:r>
              <a:rPr lang="en-US" sz="2400" b="1" dirty="0" err="1">
                <a:solidFill>
                  <a:schemeClr val="tx1"/>
                </a:solidFill>
                <a:latin typeface="Times New Roman" panose="02020603050405020304" pitchFamily="18" charset="0"/>
                <a:cs typeface="Times New Roman" panose="02020603050405020304" pitchFamily="18" charset="0"/>
              </a:rPr>
              <a:t>Lọc</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dựa</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trên</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nội</a:t>
            </a:r>
            <a:r>
              <a:rPr lang="en-US" sz="2400" b="1" dirty="0">
                <a:solidFill>
                  <a:schemeClr val="tx1"/>
                </a:solidFill>
                <a:latin typeface="Times New Roman" panose="02020603050405020304" pitchFamily="18" charset="0"/>
                <a:cs typeface="Times New Roman" panose="02020603050405020304" pitchFamily="18" charset="0"/>
              </a:rPr>
              <a:t> dung</a:t>
            </a:r>
            <a:endParaRPr lang="en-US" sz="2400" b="1" dirty="0">
              <a:solidFill>
                <a:schemeClr val="tx1"/>
              </a:solidFill>
            </a:endParaRPr>
          </a:p>
        </p:txBody>
      </p:sp>
    </p:spTree>
    <p:extLst>
      <p:ext uri="{BB962C8B-B14F-4D97-AF65-F5344CB8AC3E}">
        <p14:creationId xmlns:p14="http://schemas.microsoft.com/office/powerpoint/2010/main" val="30843978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Recommendation System:</a:t>
            </a:r>
            <a:endParaRPr dirty="0">
              <a:solidFill>
                <a:schemeClr val="accent1">
                  <a:lumMod val="50000"/>
                </a:schemeClr>
              </a:solidFill>
              <a:effectLst>
                <a:outerShdw blurRad="38100" dist="38100" dir="2700000" algn="tl">
                  <a:srgbClr val="000000">
                    <a:alpha val="43137"/>
                  </a:srgbClr>
                </a:outerShdw>
              </a:effectLs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97</a:t>
            </a:fld>
            <a:endParaRPr/>
          </a:p>
        </p:txBody>
      </p:sp>
      <p:sp>
        <p:nvSpPr>
          <p:cNvPr id="5" name="Google Shape;175;p13">
            <a:extLst>
              <a:ext uri="{FF2B5EF4-FFF2-40B4-BE49-F238E27FC236}">
                <a16:creationId xmlns:a16="http://schemas.microsoft.com/office/drawing/2014/main" id="{38881802-B844-483A-A807-7B058FD537B0}"/>
              </a:ext>
            </a:extLst>
          </p:cNvPr>
          <p:cNvSpPr txBox="1">
            <a:spLocks noGrp="1"/>
          </p:cNvSpPr>
          <p:nvPr>
            <p:ph type="body" idx="1"/>
          </p:nvPr>
        </p:nvSpPr>
        <p:spPr>
          <a:xfrm>
            <a:off x="228600" y="1524000"/>
            <a:ext cx="8763000" cy="4343400"/>
          </a:xfrm>
          <a:prstGeom prst="rect">
            <a:avLst/>
          </a:prstGeom>
        </p:spPr>
        <p:txBody>
          <a:bodyPr spcFirstLastPara="1" wrap="square" lIns="91425" tIns="91425" rIns="91425" bIns="91425" anchor="t" anchorCtr="0">
            <a:noAutofit/>
          </a:bodyPr>
          <a:lstStyle/>
          <a:p>
            <a:pPr marL="285750" lvl="0" indent="-285750">
              <a:spcBef>
                <a:spcPts val="1200"/>
              </a:spcBef>
              <a:spcAft>
                <a:spcPts val="1200"/>
              </a:spcAft>
              <a:buFont typeface="Wingdings" panose="05000000000000000000" pitchFamily="2" charset="2"/>
              <a:buChar char="v"/>
            </a:pPr>
            <a:r>
              <a:rPr lang="en-US" sz="2400" b="1" dirty="0" err="1">
                <a:solidFill>
                  <a:schemeClr val="tx1"/>
                </a:solidFill>
                <a:latin typeface="Times New Roman" panose="02020603050405020304" pitchFamily="18" charset="0"/>
                <a:cs typeface="Times New Roman" panose="02020603050405020304" pitchFamily="18" charset="0"/>
              </a:rPr>
              <a:t>Lọc</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dựa</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trên</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nội</a:t>
            </a:r>
            <a:r>
              <a:rPr lang="en-US" sz="2400" b="1" dirty="0">
                <a:solidFill>
                  <a:schemeClr val="tx1"/>
                </a:solidFill>
                <a:latin typeface="Times New Roman" panose="02020603050405020304" pitchFamily="18" charset="0"/>
                <a:cs typeface="Times New Roman" panose="02020603050405020304" pitchFamily="18" charset="0"/>
              </a:rPr>
              <a:t> dung:</a:t>
            </a:r>
          </a:p>
          <a:p>
            <a:pPr marL="342900" algn="just">
              <a:spcBef>
                <a:spcPts val="1200"/>
              </a:spcBef>
              <a:spcAft>
                <a:spcPts val="1200"/>
              </a:spcAft>
            </a:pPr>
            <a:r>
              <a:rPr lang="vi-VN" sz="2000" dirty="0">
                <a:solidFill>
                  <a:schemeClr val="tx1"/>
                </a:solidFill>
                <a:latin typeface="+mj-lt"/>
              </a:rPr>
              <a:t>Với kỹ thuật khuyến nghị dựa trên nội dung, mức độ phù hợp </a:t>
            </a:r>
            <a:r>
              <a:rPr lang="vi-VN" sz="2000" i="1" dirty="0">
                <a:solidFill>
                  <a:schemeClr val="tx1"/>
                </a:solidFill>
                <a:latin typeface="+mj-lt"/>
              </a:rPr>
              <a:t>r(u,p)</a:t>
            </a:r>
            <a:r>
              <a:rPr lang="vi-VN" sz="2000" dirty="0">
                <a:solidFill>
                  <a:schemeClr val="tx1"/>
                </a:solidFill>
                <a:latin typeface="+mj-lt"/>
              </a:rPr>
              <a:t> của sản phẩm phẩm </a:t>
            </a:r>
            <a:r>
              <a:rPr lang="vi-VN" sz="2000" i="1" dirty="0">
                <a:solidFill>
                  <a:schemeClr val="tx1"/>
                </a:solidFill>
                <a:latin typeface="+mj-lt"/>
              </a:rPr>
              <a:t>p</a:t>
            </a:r>
            <a:r>
              <a:rPr lang="vi-VN" sz="2000" dirty="0">
                <a:solidFill>
                  <a:schemeClr val="tx1"/>
                </a:solidFill>
                <a:latin typeface="+mj-lt"/>
              </a:rPr>
              <a:t> với người dùng </a:t>
            </a:r>
            <a:r>
              <a:rPr lang="vi-VN" sz="2000" i="1" dirty="0">
                <a:solidFill>
                  <a:schemeClr val="tx1"/>
                </a:solidFill>
                <a:latin typeface="+mj-lt"/>
              </a:rPr>
              <a:t>u</a:t>
            </a:r>
            <a:r>
              <a:rPr lang="vi-VN" sz="2000" dirty="0">
                <a:solidFill>
                  <a:schemeClr val="tx1"/>
                </a:solidFill>
                <a:latin typeface="+mj-lt"/>
              </a:rPr>
              <a:t> được đánh giá dựa trên mức độ phù hợp </a:t>
            </a:r>
            <a:r>
              <a:rPr lang="vi-VN" sz="2000" i="1" dirty="0">
                <a:solidFill>
                  <a:schemeClr val="tx1"/>
                </a:solidFill>
                <a:latin typeface="+mj-lt"/>
              </a:rPr>
              <a:t>r(u,pj)</a:t>
            </a:r>
            <a:r>
              <a:rPr lang="vi-VN" sz="2000" dirty="0">
                <a:solidFill>
                  <a:schemeClr val="tx1"/>
                </a:solidFill>
                <a:latin typeface="+mj-lt"/>
              </a:rPr>
              <a:t>, trong đó </a:t>
            </a:r>
            <a:r>
              <a:rPr lang="vi-VN" sz="2000" i="1" dirty="0">
                <a:solidFill>
                  <a:schemeClr val="tx1"/>
                </a:solidFill>
                <a:latin typeface="+mj-lt"/>
              </a:rPr>
              <a:t>pj ∈ P</a:t>
            </a:r>
            <a:r>
              <a:rPr lang="vi-VN" sz="2000" dirty="0">
                <a:solidFill>
                  <a:schemeClr val="tx1"/>
                </a:solidFill>
                <a:latin typeface="+mj-lt"/>
              </a:rPr>
              <a:t> và tương tự như </a:t>
            </a:r>
            <a:r>
              <a:rPr lang="vi-VN" sz="2000" i="1" dirty="0">
                <a:solidFill>
                  <a:schemeClr val="tx1"/>
                </a:solidFill>
                <a:latin typeface="+mj-lt"/>
              </a:rPr>
              <a:t>p</a:t>
            </a:r>
            <a:r>
              <a:rPr lang="vi-VN" sz="2000" dirty="0">
                <a:solidFill>
                  <a:schemeClr val="tx1"/>
                </a:solidFill>
                <a:latin typeface="+mj-lt"/>
              </a:rPr>
              <a:t>.</a:t>
            </a:r>
            <a:endParaRPr lang="en-US" sz="2000" dirty="0">
              <a:solidFill>
                <a:schemeClr val="tx1"/>
              </a:solidFill>
              <a:latin typeface="+mj-lt"/>
            </a:endParaRPr>
          </a:p>
          <a:p>
            <a:pPr marL="342900" algn="just">
              <a:spcBef>
                <a:spcPts val="1200"/>
              </a:spcBef>
              <a:spcAft>
                <a:spcPts val="1200"/>
              </a:spcAft>
            </a:pPr>
            <a:r>
              <a:rPr lang="vi-VN" sz="2000" dirty="0">
                <a:solidFill>
                  <a:schemeClr val="tx1"/>
                </a:solidFill>
                <a:latin typeface="+mj-lt"/>
              </a:rPr>
              <a:t>Ví dụ, để gợi ý một bộ phim cho người dùng </a:t>
            </a:r>
            <a:r>
              <a:rPr lang="vi-VN" sz="2000" i="1" dirty="0">
                <a:solidFill>
                  <a:schemeClr val="tx1"/>
                </a:solidFill>
                <a:latin typeface="+mj-lt"/>
              </a:rPr>
              <a:t>u</a:t>
            </a:r>
            <a:r>
              <a:rPr lang="vi-VN" sz="2000" dirty="0">
                <a:solidFill>
                  <a:schemeClr val="tx1"/>
                </a:solidFill>
                <a:latin typeface="+mj-lt"/>
              </a:rPr>
              <a:t>, hệ thống tư vấn sẽ tìm các đặc điểm của những bộ phim từng được </a:t>
            </a:r>
            <a:r>
              <a:rPr lang="vi-VN" sz="2000" i="1" dirty="0">
                <a:solidFill>
                  <a:schemeClr val="tx1"/>
                </a:solidFill>
                <a:latin typeface="+mj-lt"/>
              </a:rPr>
              <a:t>u</a:t>
            </a:r>
            <a:r>
              <a:rPr lang="vi-VN" sz="2000" dirty="0">
                <a:solidFill>
                  <a:schemeClr val="tx1"/>
                </a:solidFill>
                <a:latin typeface="+mj-lt"/>
              </a:rPr>
              <a:t> đánh giá cao (như diễn viên, đạo diễn, thể loại…); sau đó chỉ những bộ phim tương đồng với sở thích của </a:t>
            </a:r>
            <a:r>
              <a:rPr lang="vi-VN" sz="2000" i="1" dirty="0">
                <a:solidFill>
                  <a:schemeClr val="tx1"/>
                </a:solidFill>
                <a:latin typeface="+mj-lt"/>
              </a:rPr>
              <a:t>u</a:t>
            </a:r>
            <a:r>
              <a:rPr lang="vi-VN" sz="2000" dirty="0">
                <a:solidFill>
                  <a:schemeClr val="tx1"/>
                </a:solidFill>
                <a:latin typeface="+mj-lt"/>
              </a:rPr>
              <a:t> mới được giới thiệu.</a:t>
            </a:r>
            <a:endParaRPr lang="en-US" sz="2000" b="1" dirty="0">
              <a:solidFill>
                <a:schemeClr val="tx1"/>
              </a:solidFill>
              <a:latin typeface="+mj-lt"/>
              <a:cs typeface="Times New Roman" panose="02020603050405020304" pitchFamily="18" charset="0"/>
            </a:endParaRPr>
          </a:p>
        </p:txBody>
      </p:sp>
    </p:spTree>
    <p:extLst>
      <p:ext uri="{BB962C8B-B14F-4D97-AF65-F5344CB8AC3E}">
        <p14:creationId xmlns:p14="http://schemas.microsoft.com/office/powerpoint/2010/main" val="158248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Recommendation System:</a:t>
            </a:r>
            <a:endParaRPr dirty="0">
              <a:solidFill>
                <a:schemeClr val="accent1">
                  <a:lumMod val="50000"/>
                </a:schemeClr>
              </a:solidFill>
              <a:effectLst>
                <a:outerShdw blurRad="38100" dist="38100" dir="2700000" algn="tl">
                  <a:srgbClr val="000000">
                    <a:alpha val="43137"/>
                  </a:srgbClr>
                </a:outerShdw>
              </a:effectLs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98</a:t>
            </a:fld>
            <a:endParaRPr/>
          </a:p>
        </p:txBody>
      </p:sp>
      <p:sp>
        <p:nvSpPr>
          <p:cNvPr id="5" name="Google Shape;175;p13">
            <a:extLst>
              <a:ext uri="{FF2B5EF4-FFF2-40B4-BE49-F238E27FC236}">
                <a16:creationId xmlns:a16="http://schemas.microsoft.com/office/drawing/2014/main" id="{38881802-B844-483A-A807-7B058FD537B0}"/>
              </a:ext>
            </a:extLst>
          </p:cNvPr>
          <p:cNvSpPr txBox="1">
            <a:spLocks noGrp="1"/>
          </p:cNvSpPr>
          <p:nvPr>
            <p:ph type="body" idx="1"/>
          </p:nvPr>
        </p:nvSpPr>
        <p:spPr>
          <a:xfrm>
            <a:off x="228600" y="1524000"/>
            <a:ext cx="8763000" cy="4267200"/>
          </a:xfrm>
          <a:prstGeom prst="rect">
            <a:avLst/>
          </a:prstGeom>
        </p:spPr>
        <p:txBody>
          <a:bodyPr spcFirstLastPara="1" wrap="square" lIns="91425" tIns="91425" rIns="91425" bIns="91425" anchor="t" anchorCtr="0">
            <a:noAutofit/>
          </a:bodyPr>
          <a:lstStyle/>
          <a:p>
            <a:pPr marL="285750" lvl="0" indent="-285750" algn="just">
              <a:spcBef>
                <a:spcPts val="1200"/>
              </a:spcBef>
              <a:spcAft>
                <a:spcPts val="1200"/>
              </a:spcAft>
              <a:buFont typeface="Wingdings" panose="05000000000000000000" pitchFamily="2" charset="2"/>
              <a:buChar char="v"/>
            </a:pPr>
            <a:r>
              <a:rPr lang="vi-VN" sz="2400" b="1" dirty="0">
                <a:solidFill>
                  <a:schemeClr val="tx1"/>
                </a:solidFill>
                <a:latin typeface="+mj-lt"/>
              </a:rPr>
              <a:t>Các bước chính để thực hiện việc lọc dựa trên nội dung bao gồm:</a:t>
            </a:r>
            <a:endParaRPr lang="en-US" sz="2400" b="1" dirty="0">
              <a:solidFill>
                <a:schemeClr val="tx1"/>
              </a:solidFill>
              <a:latin typeface="+mj-lt"/>
            </a:endParaRPr>
          </a:p>
          <a:p>
            <a:pPr algn="just">
              <a:spcBef>
                <a:spcPts val="1200"/>
              </a:spcBef>
              <a:spcAft>
                <a:spcPts val="1200"/>
              </a:spcAft>
            </a:pPr>
            <a:r>
              <a:rPr lang="vi-VN" sz="2000" dirty="0">
                <a:solidFill>
                  <a:schemeClr val="tx1"/>
                </a:solidFill>
                <a:latin typeface="+mj-lt"/>
              </a:rPr>
              <a:t>Biểu diễn sản phẩm dưới dạng một vec-tơ thuộc tính</a:t>
            </a:r>
          </a:p>
          <a:p>
            <a:pPr algn="just">
              <a:spcBef>
                <a:spcPts val="1200"/>
              </a:spcBef>
              <a:spcAft>
                <a:spcPts val="1200"/>
              </a:spcAft>
            </a:pPr>
            <a:r>
              <a:rPr lang="vi-VN" sz="2000" dirty="0">
                <a:solidFill>
                  <a:schemeClr val="tx1"/>
                </a:solidFill>
                <a:latin typeface="+mj-lt"/>
              </a:rPr>
              <a:t>Khuyến nghị các sản phẩm tương tự nhau</a:t>
            </a:r>
          </a:p>
          <a:p>
            <a:pPr algn="just">
              <a:spcBef>
                <a:spcPts val="1200"/>
              </a:spcBef>
              <a:spcAft>
                <a:spcPts val="1200"/>
              </a:spcAft>
            </a:pPr>
            <a:r>
              <a:rPr lang="vi-VN" sz="2000" dirty="0">
                <a:solidFill>
                  <a:schemeClr val="tx1"/>
                </a:solidFill>
                <a:latin typeface="+mj-lt"/>
              </a:rPr>
              <a:t>Hoặc xây dựng hồ sơ (profile) người dùng theo các thuộc tính sản phẩm và khuyến nghị sản phẩm có thuộc tính phù hợp với hồ sơ người dùng.</a:t>
            </a:r>
          </a:p>
          <a:p>
            <a:pPr marL="285750" lvl="0" indent="-285750">
              <a:buFont typeface="Wingdings" panose="05000000000000000000" pitchFamily="2" charset="2"/>
              <a:buChar char="v"/>
            </a:pPr>
            <a:endParaRPr lang="en-US" sz="2000" b="1" dirty="0">
              <a:solidFill>
                <a:schemeClr val="tx1"/>
              </a:solidFill>
              <a:latin typeface="+mj-lt"/>
            </a:endParaRPr>
          </a:p>
        </p:txBody>
      </p:sp>
    </p:spTree>
    <p:extLst>
      <p:ext uri="{BB962C8B-B14F-4D97-AF65-F5344CB8AC3E}">
        <p14:creationId xmlns:p14="http://schemas.microsoft.com/office/powerpoint/2010/main" val="1067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1000"/>
                                        <p:tgtEl>
                                          <p:spTgt spid="5">
                                            <p:txEl>
                                              <p:pRg st="3" end="3"/>
                                            </p:txEl>
                                          </p:spTgt>
                                        </p:tgtEl>
                                      </p:cBhvr>
                                    </p:animEffect>
                                    <p:anim calcmode="lin" valueType="num">
                                      <p:cBhvr>
                                        <p:cTn id="2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209800" y="0"/>
            <a:ext cx="6629400" cy="9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effectLst>
                  <a:outerShdw blurRad="38100" dist="38100" dir="2700000" algn="tl">
                    <a:srgbClr val="000000">
                      <a:alpha val="43137"/>
                    </a:srgbClr>
                  </a:outerShdw>
                </a:effectLst>
              </a:rPr>
              <a:t>Recommendation System</a:t>
            </a:r>
            <a:endParaRPr dirty="0">
              <a:solidFill>
                <a:schemeClr val="accent1">
                  <a:lumMod val="50000"/>
                </a:schemeClr>
              </a:solidFill>
              <a:effectLst>
                <a:outerShdw blurRad="38100" dist="38100" dir="2700000" algn="tl">
                  <a:srgbClr val="000000">
                    <a:alpha val="43137"/>
                  </a:srgbClr>
                </a:outerShdw>
              </a:effectLst>
            </a:endParaRPr>
          </a:p>
        </p:txBody>
      </p:sp>
      <p:sp>
        <p:nvSpPr>
          <p:cNvPr id="176" name="Google Shape;176;p13"/>
          <p:cNvSpPr txBox="1">
            <a:spLocks noGrp="1"/>
          </p:cNvSpPr>
          <p:nvPr>
            <p:ph type="sldNum" idx="12"/>
          </p:nvPr>
        </p:nvSpPr>
        <p:spPr>
          <a:xfrm>
            <a:off x="8556784" y="1"/>
            <a:ext cx="548700" cy="52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99</a:t>
            </a:fld>
            <a:endParaRPr/>
          </a:p>
        </p:txBody>
      </p:sp>
      <p:sp>
        <p:nvSpPr>
          <p:cNvPr id="5" name="Google Shape;175;p13">
            <a:extLst>
              <a:ext uri="{FF2B5EF4-FFF2-40B4-BE49-F238E27FC236}">
                <a16:creationId xmlns:a16="http://schemas.microsoft.com/office/drawing/2014/main" id="{38881802-B844-483A-A807-7B058FD537B0}"/>
              </a:ext>
            </a:extLst>
          </p:cNvPr>
          <p:cNvSpPr txBox="1">
            <a:spLocks noGrp="1"/>
          </p:cNvSpPr>
          <p:nvPr>
            <p:ph type="body" idx="1"/>
          </p:nvPr>
        </p:nvSpPr>
        <p:spPr>
          <a:xfrm>
            <a:off x="228600" y="1524000"/>
            <a:ext cx="8686800" cy="4724400"/>
          </a:xfrm>
          <a:prstGeom prst="rect">
            <a:avLst/>
          </a:prstGeom>
        </p:spPr>
        <p:txBody>
          <a:bodyPr spcFirstLastPara="1" wrap="square" lIns="91425" tIns="91425" rIns="91425" bIns="91425" anchor="t" anchorCtr="0">
            <a:noAutofit/>
          </a:bodyPr>
          <a:lstStyle/>
          <a:p>
            <a:pPr marL="285750" lvl="0" indent="-285750">
              <a:buFont typeface="Wingdings" panose="05000000000000000000" pitchFamily="2" charset="2"/>
              <a:buChar char="v"/>
            </a:pPr>
            <a:r>
              <a:rPr lang="en-US" sz="2400" b="1" dirty="0" err="1">
                <a:solidFill>
                  <a:schemeClr val="tx1"/>
                </a:solidFill>
                <a:latin typeface="+mj-lt"/>
              </a:rPr>
              <a:t>Lọc</a:t>
            </a:r>
            <a:r>
              <a:rPr lang="en-US" sz="2400" b="1" dirty="0">
                <a:solidFill>
                  <a:schemeClr val="tx1"/>
                </a:solidFill>
                <a:latin typeface="+mj-lt"/>
              </a:rPr>
              <a:t> </a:t>
            </a:r>
            <a:r>
              <a:rPr lang="en-US" sz="2400" b="1" dirty="0" err="1">
                <a:solidFill>
                  <a:schemeClr val="tx1"/>
                </a:solidFill>
                <a:latin typeface="+mj-lt"/>
              </a:rPr>
              <a:t>dựa</a:t>
            </a:r>
            <a:r>
              <a:rPr lang="en-US" sz="2400" b="1" dirty="0">
                <a:solidFill>
                  <a:schemeClr val="tx1"/>
                </a:solidFill>
                <a:latin typeface="+mj-lt"/>
              </a:rPr>
              <a:t> </a:t>
            </a:r>
            <a:r>
              <a:rPr lang="en-US" sz="2400" b="1" dirty="0" err="1">
                <a:solidFill>
                  <a:schemeClr val="tx1"/>
                </a:solidFill>
                <a:latin typeface="+mj-lt"/>
              </a:rPr>
              <a:t>trên</a:t>
            </a:r>
            <a:r>
              <a:rPr lang="en-US" sz="2400" b="1" dirty="0">
                <a:solidFill>
                  <a:schemeClr val="tx1"/>
                </a:solidFill>
                <a:latin typeface="+mj-lt"/>
              </a:rPr>
              <a:t> </a:t>
            </a:r>
            <a:r>
              <a:rPr lang="en-US" sz="2400" b="1" dirty="0" err="1">
                <a:solidFill>
                  <a:schemeClr val="tx1"/>
                </a:solidFill>
                <a:latin typeface="+mj-lt"/>
              </a:rPr>
              <a:t>nội</a:t>
            </a:r>
            <a:r>
              <a:rPr lang="en-US" sz="2400" b="1" dirty="0">
                <a:solidFill>
                  <a:schemeClr val="tx1"/>
                </a:solidFill>
                <a:latin typeface="+mj-lt"/>
              </a:rPr>
              <a:t> dung</a:t>
            </a:r>
            <a:r>
              <a:rPr lang="vi-VN" sz="2400" b="1" dirty="0">
                <a:solidFill>
                  <a:schemeClr val="tx1"/>
                </a:solidFill>
                <a:latin typeface="+mj-lt"/>
              </a:rPr>
              <a:t>:</a:t>
            </a:r>
            <a:endParaRPr lang="en-US" sz="2400" b="1" dirty="0">
              <a:solidFill>
                <a:schemeClr val="tx1"/>
              </a:solidFill>
              <a:latin typeface="+mj-lt"/>
            </a:endParaRPr>
          </a:p>
          <a:p>
            <a:pPr marL="342900" algn="just">
              <a:spcBef>
                <a:spcPts val="1200"/>
              </a:spcBef>
              <a:spcAft>
                <a:spcPts val="1200"/>
              </a:spcAft>
            </a:pPr>
            <a:r>
              <a:rPr lang="vi-VN" sz="2000" dirty="0">
                <a:solidFill>
                  <a:schemeClr val="tx1"/>
                </a:solidFill>
                <a:latin typeface="+mj-lt"/>
              </a:rPr>
              <a:t>Điểm mấu chốt của phương pháp này là việc biểu diễn sản phẩm dưới dạng một vec-tơ các thuộc tính và sử dụng các độ đo tương tự để đánh giá mức độ tương đồng của giá trị các thuộc tính. Các thuộc tính có thể có các dạng dữ liệu khác nhau như số nguyên, số thực, các giá trị rời rạc… nên cần các độ đo tương tự khác nhau.</a:t>
            </a:r>
            <a:endParaRPr lang="en-US" sz="2000" dirty="0">
              <a:solidFill>
                <a:schemeClr val="tx1"/>
              </a:solidFill>
              <a:latin typeface="+mj-lt"/>
            </a:endParaRPr>
          </a:p>
          <a:p>
            <a:pPr marL="342900" algn="just">
              <a:spcBef>
                <a:spcPts val="1200"/>
              </a:spcBef>
              <a:spcAft>
                <a:spcPts val="1200"/>
              </a:spcAft>
            </a:pPr>
            <a:r>
              <a:rPr lang="vi-VN" sz="2000" dirty="0">
                <a:solidFill>
                  <a:schemeClr val="tx1"/>
                </a:solidFill>
                <a:latin typeface="+mj-lt"/>
              </a:rPr>
              <a:t>Một số độ đo phổ biến có thể kể đến như khoảng cách Mahalanobis, khoảng cách Hamming, khoảng cách Levenshtein, khoảng cách Euclidean, độ tương tự Cosine, chỉ số tương tự Jaccard…</a:t>
            </a:r>
            <a:r>
              <a:rPr lang="vi-VN" dirty="0">
                <a:solidFill>
                  <a:schemeClr val="tx1"/>
                </a:solidFill>
                <a:latin typeface="+mj-lt"/>
              </a:rPr>
              <a:t> </a:t>
            </a:r>
            <a:endParaRPr lang="en-US" sz="2000" dirty="0">
              <a:solidFill>
                <a:schemeClr val="tx1"/>
              </a:solidFill>
              <a:latin typeface="+mj-lt"/>
            </a:endParaRPr>
          </a:p>
        </p:txBody>
      </p:sp>
    </p:spTree>
    <p:extLst>
      <p:ext uri="{BB962C8B-B14F-4D97-AF65-F5344CB8AC3E}">
        <p14:creationId xmlns:p14="http://schemas.microsoft.com/office/powerpoint/2010/main" val="241302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olse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10209</TotalTime>
  <Words>6342</Words>
  <Application>Microsoft Office PowerPoint</Application>
  <PresentationFormat>On-screen Show (4:3)</PresentationFormat>
  <Paragraphs>571</Paragraphs>
  <Slides>111</Slides>
  <Notes>111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Wingdings</vt:lpstr>
      <vt:lpstr>VNI-Trung Kien</vt:lpstr>
      <vt:lpstr>Roboto Condensed</vt:lpstr>
      <vt:lpstr>Times New Roman</vt:lpstr>
      <vt:lpstr>Oswald</vt:lpstr>
      <vt:lpstr>Wolsey template</vt:lpstr>
      <vt:lpstr>Marketing Và Advertising Trong E-Commerce</vt:lpstr>
      <vt:lpstr>Những Vấn Đề Thảo Luận</vt:lpstr>
      <vt:lpstr>Phân Công Công Việc</vt:lpstr>
      <vt:lpstr>Big Data Là Gì ?</vt:lpstr>
      <vt:lpstr>Tính Chất Của Big Data</vt:lpstr>
      <vt:lpstr>Ví Dụ Big Data</vt:lpstr>
      <vt:lpstr>Tình Hình Big Data Hiện Nay</vt:lpstr>
      <vt:lpstr>Tình Hình Big Data Hiện Nay</vt:lpstr>
      <vt:lpstr>Lợi Ích Của Big Data</vt:lpstr>
      <vt:lpstr>Lợi Ích Của Big Data</vt:lpstr>
      <vt:lpstr>Giải Pháp Big Data - Hadoop</vt:lpstr>
      <vt:lpstr>Vấn Đề Mà Hadoop Giải Quyết</vt:lpstr>
      <vt:lpstr>Hướng Giải Quyết Của Hadoop</vt:lpstr>
      <vt:lpstr>Hướng Giải Quyết Của Hadoop</vt:lpstr>
      <vt:lpstr>Hướng Giải Quyết Của Hadoop</vt:lpstr>
      <vt:lpstr>Các Thành Phần Của Hadoop</vt:lpstr>
      <vt:lpstr>Các Thành Phần Của Hadoop</vt:lpstr>
      <vt:lpstr>Các Thành Phần Của Hadoop</vt:lpstr>
      <vt:lpstr>Các Thành Phần Của Hadoop</vt:lpstr>
      <vt:lpstr>Các Thành Phần Của Hadoop</vt:lpstr>
      <vt:lpstr>Các Thành Phần Của Hadoop</vt:lpstr>
      <vt:lpstr>Các Thành Phần Của Hadoop</vt:lpstr>
      <vt:lpstr>Các Thành Phần Của Hadoop</vt:lpstr>
      <vt:lpstr>Các Thành Phần Của Hadoop</vt:lpstr>
      <vt:lpstr>Quá Trình Đọc File</vt:lpstr>
      <vt:lpstr>Quá Trình Đọc File</vt:lpstr>
      <vt:lpstr>Quá Trình Đọc File</vt:lpstr>
      <vt:lpstr>Quá Trình Ghi File</vt:lpstr>
      <vt:lpstr>Quá Trình Ghi File</vt:lpstr>
      <vt:lpstr>Quá Trình Ghi File</vt:lpstr>
      <vt:lpstr>Quá Trình Ghi File</vt:lpstr>
      <vt:lpstr>Quá Trình Ghi File</vt:lpstr>
      <vt:lpstr>Quá Trình Ghi File</vt:lpstr>
      <vt:lpstr>Quá Trình Ghi File</vt:lpstr>
      <vt:lpstr>Quá Trình Ghi File</vt:lpstr>
      <vt:lpstr>Các điểm thuận lợi khi dùng Hadoop</vt:lpstr>
      <vt:lpstr>Người Dùng Hadoop Nổi Bật</vt:lpstr>
      <vt:lpstr>Xử Lý Dữ Liệu Để Phục Vụ Quảng Cáo Như Thế Nào ?</vt:lpstr>
      <vt:lpstr>Người Dùng Hadoop Nổi Bật</vt:lpstr>
      <vt:lpstr>Người Dùng Hadoop Nổi Bật</vt:lpstr>
      <vt:lpstr>Người Dùng Hadoop Nổi Bật</vt:lpstr>
      <vt:lpstr>Người Dùng Hadoop Nổi Bật</vt:lpstr>
      <vt:lpstr>Người Dùng Hadoop Nổi Bật</vt:lpstr>
      <vt:lpstr>Ứng Dụng Big Data Vào Quảng Cáo Trực Tuyến</vt:lpstr>
      <vt:lpstr>Ứng Dụng Big Data Vào Quảng Cáo Trực Tuyến</vt:lpstr>
      <vt:lpstr>Kafka</vt:lpstr>
      <vt:lpstr>Kafka </vt:lpstr>
      <vt:lpstr>Kafka </vt:lpstr>
      <vt:lpstr>Kafka </vt:lpstr>
      <vt:lpstr>Kafka </vt:lpstr>
      <vt:lpstr>Kafka </vt:lpstr>
      <vt:lpstr>Kafka </vt:lpstr>
      <vt:lpstr>Kafka </vt:lpstr>
      <vt:lpstr>Kafka </vt:lpstr>
      <vt:lpstr>Kafka </vt:lpstr>
      <vt:lpstr>Kafka </vt:lpstr>
      <vt:lpstr>Kafka </vt:lpstr>
      <vt:lpstr>Kafka </vt:lpstr>
      <vt:lpstr>Kafka </vt:lpstr>
      <vt:lpstr>Kafka </vt:lpstr>
      <vt:lpstr>Kafka </vt:lpstr>
      <vt:lpstr>Kafka </vt:lpstr>
      <vt:lpstr>Kafka </vt:lpstr>
      <vt:lpstr>Third, Apache Flume</vt:lpstr>
      <vt:lpstr>Third, Apache Flume</vt:lpstr>
      <vt:lpstr>Third, Apache Flume</vt:lpstr>
      <vt:lpstr>Third, Apache Flume:</vt:lpstr>
      <vt:lpstr>Third, Apache Flume:</vt:lpstr>
      <vt:lpstr>Third, Apache Flume:</vt:lpstr>
      <vt:lpstr>Third, Apache Flume:</vt:lpstr>
      <vt:lpstr>Third, Apache Flume:</vt:lpstr>
      <vt:lpstr>Third, Apache Flume</vt:lpstr>
      <vt:lpstr>Third, Apache Flume</vt:lpstr>
      <vt:lpstr>Fourth, Apache Spark</vt:lpstr>
      <vt:lpstr>Fourth, Apache Spark</vt:lpstr>
      <vt:lpstr>Fourth, Apache Spark</vt:lpstr>
      <vt:lpstr>Fourth, Apache Spark</vt:lpstr>
      <vt:lpstr>Fourth, Apache Spark</vt:lpstr>
      <vt:lpstr>Fourth, Apache Spark</vt:lpstr>
      <vt:lpstr>Fourth, Apache Spark</vt:lpstr>
      <vt:lpstr>Fourth, Apache Spark</vt:lpstr>
      <vt:lpstr>Fourth, Apache Spark</vt:lpstr>
      <vt:lpstr>Fourth, Apache Spark</vt:lpstr>
      <vt:lpstr>Fourth, Apache Spark</vt:lpstr>
      <vt:lpstr>Fourth, Apache Spark</vt:lpstr>
      <vt:lpstr>Fourth, Apache Spark</vt:lpstr>
      <vt:lpstr>Fourth, Apache Spark</vt:lpstr>
      <vt:lpstr>Final, Mô Hình Tích Hợp</vt:lpstr>
      <vt:lpstr>Final, Mô hình kết hợp.</vt:lpstr>
      <vt:lpstr>Final, Mô hình kết hợp.</vt:lpstr>
      <vt:lpstr>Recommendation System For Ecommerce Using Big Data </vt:lpstr>
      <vt:lpstr>Recommendation System</vt:lpstr>
      <vt:lpstr>Recommendation System</vt:lpstr>
      <vt:lpstr>Recommendation System</vt:lpstr>
      <vt:lpstr>Recommendation System</vt:lpstr>
      <vt:lpstr>Recommendation System</vt:lpstr>
      <vt:lpstr>Recommendation System:</vt:lpstr>
      <vt:lpstr>Recommendation System:</vt:lpstr>
      <vt:lpstr>Recommendation System</vt:lpstr>
      <vt:lpstr>Recommendation System</vt:lpstr>
      <vt:lpstr>Kỹ Thuật Lọc Cộng Tác </vt:lpstr>
      <vt:lpstr>Recommendation System</vt:lpstr>
      <vt:lpstr>Recommendation System</vt:lpstr>
      <vt:lpstr>Recommendation System:</vt:lpstr>
      <vt:lpstr>Recommendation System</vt:lpstr>
      <vt:lpstr>Recommendation System</vt:lpstr>
      <vt:lpstr>Recommendation System</vt:lpstr>
      <vt:lpstr>Recommendation System</vt:lpstr>
      <vt:lpstr>Recommendation System</vt:lpstr>
      <vt:lpstr>Demo lọc cộng tác dựa trên sản phẩm </vt:lpstr>
      <vt:lpstr>Xin Cam On Thay Và a Cac Ban Da Lang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Tiêu Chuẩn</dc:title>
  <dc:creator>Tuấn Anh Lê</dc:creator>
  <cp:lastModifiedBy>Tuấn Anh Lê</cp:lastModifiedBy>
  <cp:revision>194</cp:revision>
  <dcterms:modified xsi:type="dcterms:W3CDTF">2019-10-10T07:44:59Z</dcterms:modified>
</cp:coreProperties>
</file>